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5"/>
  </p:notesMasterIdLst>
  <p:handoutMasterIdLst>
    <p:handoutMasterId r:id="rId96"/>
  </p:handoutMasterIdLst>
  <p:sldIdLst>
    <p:sldId id="256" r:id="rId3"/>
    <p:sldId id="420" r:id="rId4"/>
    <p:sldId id="264" r:id="rId5"/>
    <p:sldId id="265" r:id="rId6"/>
    <p:sldId id="266" r:id="rId7"/>
    <p:sldId id="268" r:id="rId8"/>
    <p:sldId id="269" r:id="rId9"/>
    <p:sldId id="270" r:id="rId10"/>
    <p:sldId id="271" r:id="rId11"/>
    <p:sldId id="272" r:id="rId12"/>
    <p:sldId id="274" r:id="rId13"/>
    <p:sldId id="276" r:id="rId14"/>
    <p:sldId id="277" r:id="rId15"/>
    <p:sldId id="278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430" r:id="rId24"/>
    <p:sldId id="431" r:id="rId25"/>
    <p:sldId id="432" r:id="rId26"/>
    <p:sldId id="433" r:id="rId27"/>
    <p:sldId id="287" r:id="rId28"/>
    <p:sldId id="288" r:id="rId29"/>
    <p:sldId id="289" r:id="rId30"/>
    <p:sldId id="290" r:id="rId31"/>
    <p:sldId id="291" r:id="rId32"/>
    <p:sldId id="292" r:id="rId33"/>
    <p:sldId id="295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7" r:id="rId58"/>
    <p:sldId id="328" r:id="rId59"/>
    <p:sldId id="320" r:id="rId60"/>
    <p:sldId id="321" r:id="rId61"/>
    <p:sldId id="342" r:id="rId62"/>
    <p:sldId id="377" r:id="rId63"/>
    <p:sldId id="378" r:id="rId64"/>
    <p:sldId id="379" r:id="rId65"/>
    <p:sldId id="380" r:id="rId66"/>
    <p:sldId id="382" r:id="rId67"/>
    <p:sldId id="386" r:id="rId68"/>
    <p:sldId id="388" r:id="rId69"/>
    <p:sldId id="389" r:id="rId70"/>
    <p:sldId id="390" r:id="rId71"/>
    <p:sldId id="391" r:id="rId72"/>
    <p:sldId id="340" r:id="rId73"/>
    <p:sldId id="351" r:id="rId74"/>
    <p:sldId id="352" r:id="rId75"/>
    <p:sldId id="353" r:id="rId76"/>
    <p:sldId id="354" r:id="rId77"/>
    <p:sldId id="355" r:id="rId78"/>
    <p:sldId id="356" r:id="rId79"/>
    <p:sldId id="359" r:id="rId80"/>
    <p:sldId id="360" r:id="rId81"/>
    <p:sldId id="357" r:id="rId82"/>
    <p:sldId id="362" r:id="rId83"/>
    <p:sldId id="423" r:id="rId84"/>
    <p:sldId id="326" r:id="rId85"/>
    <p:sldId id="424" r:id="rId86"/>
    <p:sldId id="384" r:id="rId87"/>
    <p:sldId id="385" r:id="rId88"/>
    <p:sldId id="425" r:id="rId89"/>
    <p:sldId id="387" r:id="rId90"/>
    <p:sldId id="426" r:id="rId91"/>
    <p:sldId id="427" r:id="rId92"/>
    <p:sldId id="428" r:id="rId93"/>
    <p:sldId id="429" r:id="rId9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" initials="l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5E281D"/>
    <a:srgbClr val="000000"/>
    <a:srgbClr val="C0504D"/>
    <a:srgbClr val="FFFFFF"/>
    <a:srgbClr val="87392A"/>
    <a:srgbClr val="FF2600"/>
    <a:srgbClr val="1F3551"/>
    <a:srgbClr val="403152"/>
    <a:srgbClr val="604A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5" autoAdjust="0"/>
    <p:restoredTop sz="87417" autoAdjust="0"/>
  </p:normalViewPr>
  <p:slideViewPr>
    <p:cSldViewPr>
      <p:cViewPr varScale="1">
        <p:scale>
          <a:sx n="103" d="100"/>
          <a:sy n="103" d="100"/>
        </p:scale>
        <p:origin x="184" y="132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3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presProps" Target="presProps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 dirty="0">
              <a:ea typeface="DengXian" panose="02010600030101010101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>
                <a:ea typeface="DengXian" panose="02010600030101010101" pitchFamily="2" charset="-122"/>
              </a:rPr>
              <a:t>2020/12/8</a:t>
            </a:fld>
            <a:endParaRPr kumimoji="1" lang="zh-CN" altLang="en-US" dirty="0">
              <a:ea typeface="DengXian" panose="02010600030101010101" pitchFamily="2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 dirty="0">
              <a:ea typeface="DengXian" panose="02010600030101010101" pitchFamily="2" charset="-122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>
                <a:ea typeface="DengXian" panose="02010600030101010101" pitchFamily="2" charset="-122"/>
              </a:rPr>
              <a:t>‹#›</a:t>
            </a:fld>
            <a:endParaRPr kumimoji="1" lang="zh-CN" altLang="en-US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ea typeface="DengXian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ea typeface="DengXian" panose="02010600030101010101" pitchFamily="2" charset="-122"/>
              </a:defRPr>
            </a:lvl1pPr>
          </a:lstStyle>
          <a:p>
            <a:fld id="{A2D7DB94-E0DE-4F0F-A9B7-54654CD8C8B1}" type="datetimeFigureOut">
              <a:rPr lang="zh-CN" altLang="en-US" smtClean="0"/>
              <a:pPr/>
              <a:t>2020/12/8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ea typeface="DengXian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ea typeface="DengXian" panose="02010600030101010101" pitchFamily="2" charset="-122"/>
              </a:defRPr>
            </a:lvl1pPr>
          </a:lstStyle>
          <a:p>
            <a:fld id="{3A84A077-83E9-49A7-9F59-234D78BD694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+mn-lt"/>
        <a:ea typeface="DengXian" panose="02010600030101010101" pitchFamily="2" charset="-122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+mn-lt"/>
        <a:ea typeface="DengXian" panose="02010600030101010101" pitchFamily="2" charset="-122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+mn-lt"/>
        <a:ea typeface="DengXian" panose="02010600030101010101" pitchFamily="2" charset="-122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+mn-lt"/>
        <a:ea typeface="DengXian" panose="02010600030101010101" pitchFamily="2" charset="-122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+mn-lt"/>
        <a:ea typeface="DengXian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655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416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430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/>
              <a:t>The idea of CFI is very simple: embed a simple security policy within the executable itself, in the form of a control-flow graph.  The executable itself will monitor its execution, and any attempt to deviate from the prescribed CFG will result in an error.  Thus, if  a virus attempts to step outside the prescribed CFG, it will shut down the program.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C4724D7-A40A-4435-B455-B99132911784}" type="slidenum">
              <a:rPr lang="en-US" altLang="zh-CN"/>
              <a:pPr/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4909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698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Almost</a:t>
            </a:r>
            <a:r>
              <a:rPr lang="en-US" baseline="0" dirty="0"/>
              <a:t> ubiquitously store: I’m sure you’re all aware, but cellular phones tend to contain data such as contacts, account information, and lascivious images.</a:t>
            </a:r>
          </a:p>
          <a:p>
            <a:endParaRPr lang="en-US" baseline="0" dirty="0"/>
          </a:p>
          <a:p>
            <a:r>
              <a:rPr lang="en-US" baseline="0" dirty="0"/>
              <a:t>Large array: GPS, accelerometers, cameras, microphones</a:t>
            </a:r>
          </a:p>
          <a:p>
            <a:endParaRPr lang="en-US" baseline="0" dirty="0"/>
          </a:p>
          <a:p>
            <a:r>
              <a:rPr lang="en-US" baseline="0" dirty="0"/>
              <a:t>Monetization: Security is, intrinsically, a secondary concern in most situations, and mobile application distribution is certainly such a situation. The foremost goal of the App Store or the Play Store is to sell applications, and placing more cumbersome security requirements on their distribution is obviously at odds with this.</a:t>
            </a:r>
          </a:p>
          <a:p>
            <a:endParaRPr lang="en-US" dirty="0"/>
          </a:p>
          <a:p>
            <a:r>
              <a:rPr lang="en-US" dirty="0"/>
              <a:t>Incidents</a:t>
            </a:r>
            <a:r>
              <a:rPr lang="en-US" baseline="0" dirty="0"/>
              <a:t> of problems exacerbated by smartphones: </a:t>
            </a:r>
            <a:r>
              <a:rPr lang="en-US" dirty="0"/>
              <a:t>[35, 12] &amp;</a:t>
            </a:r>
            <a:r>
              <a:rPr lang="en-US" baseline="0" dirty="0"/>
              <a:t> [19]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E798D-4D8D-41D8-ADFA-99320F13F6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218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Idea: Since the phrase goes, "Money talks" and not "security talks," obviously a smart</a:t>
            </a:r>
            <a:r>
              <a:rPr lang="en-US" baseline="0" dirty="0"/>
              <a:t> solution is to have some workaround method of determining whether user privacy is being respected or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E798D-4D8D-41D8-ADFA-99320F13F6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232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figure from the conference</a:t>
            </a:r>
            <a:r>
              <a:rPr lang="en-US" baseline="0" dirty="0"/>
              <a:t> paper describing </a:t>
            </a:r>
            <a:r>
              <a:rPr lang="en-US" baseline="0" dirty="0" err="1"/>
              <a:t>TaintDroid</a:t>
            </a:r>
            <a:r>
              <a:rPr lang="en-US" baseline="0" dirty="0"/>
              <a:t>. It shows where, at a high level, the various kinds of taint analysis are done. There are 4 "granularities" of taint analysis used in </a:t>
            </a:r>
            <a:r>
              <a:rPr lang="en-US" baseline="0" dirty="0" err="1"/>
              <a:t>TaintDroid</a:t>
            </a:r>
            <a:r>
              <a:rPr lang="en-US" baseline="0" dirty="0"/>
              <a:t>, including message-level, variable-level, method-level, and file-level.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E798D-4D8D-41D8-ADFA-99320F13F6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255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Sensitive information is </a:t>
            </a:r>
            <a:r>
              <a:rPr lang="en-US" dirty="0" err="1"/>
              <a:t>ﬁrst</a:t>
            </a:r>
            <a:r>
              <a:rPr lang="en-US" dirty="0"/>
              <a:t> </a:t>
            </a:r>
            <a:r>
              <a:rPr lang="en-US" dirty="0" err="1"/>
              <a:t>identiﬁed</a:t>
            </a:r>
            <a:r>
              <a:rPr lang="en-US" dirty="0"/>
              <a:t> at a taint source, where a taint marking indicating the information type is assigned. Dynamic taint</a:t>
            </a:r>
          </a:p>
          <a:p>
            <a:r>
              <a:rPr lang="en-US" dirty="0"/>
              <a:t>analysis tracks how labeled data impacts other data in a way that might leak the original sensitive information.</a:t>
            </a:r>
          </a:p>
          <a:p>
            <a:r>
              <a:rPr lang="en-US" dirty="0"/>
              <a:t>Finally, the impacted data is </a:t>
            </a:r>
            <a:r>
              <a:rPr lang="en-US" dirty="0" err="1"/>
              <a:t>identiﬁed</a:t>
            </a:r>
            <a:r>
              <a:rPr lang="en-US" dirty="0"/>
              <a:t> before it leaves the system at a taint sink (usually the network interface).</a:t>
            </a:r>
          </a:p>
          <a:p>
            <a:endParaRPr lang="en-US" dirty="0"/>
          </a:p>
          <a:p>
            <a:r>
              <a:rPr lang="en-US" dirty="0"/>
              <a:t>possible false positive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18EED5-28DD-4846-9B92-A98F38773B7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1098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1.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ea typeface="+mn-ea"/>
                <a:cs typeface="+mn-cs"/>
              </a:rPr>
              <a:t>fromheaptoheap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(1infig4-aand1infig4-b),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2. from heap to stack (2 in fig 4-b),</a:t>
            </a:r>
            <a:b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</a:br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3. from stack to stack (3 in fig 4-b), and</a:t>
            </a:r>
            <a:b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</a:br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4. from stack to heap (4 in fig 4-b). 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543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Enck</a:t>
            </a:r>
            <a:r>
              <a:rPr lang="en-US" baseline="0" dirty="0"/>
              <a:t> et al. found that 20 out of 30 applications had potential privacy violations. 3 applications had multiple violations. *9 applications were flagged by </a:t>
            </a:r>
            <a:r>
              <a:rPr lang="en-US" baseline="0" dirty="0" err="1"/>
              <a:t>TaintDroid</a:t>
            </a:r>
            <a:r>
              <a:rPr lang="en-US" baseline="0" dirty="0"/>
              <a:t> in this category, but 2 of them actually mentioned their data usage in their EULAs.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E798D-4D8D-41D8-ADFA-99320F13F6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4658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Author’s claim: Their</a:t>
            </a:r>
            <a:r>
              <a:rPr lang="en-US" baseline="0" dirty="0"/>
              <a:t> claim is probably legitimate. They made the case that (1) most applications are primarily in a "wait" state and (2) heavyweight operations such as screen updates are not monitored by </a:t>
            </a:r>
            <a:r>
              <a:rPr lang="en-US" baseline="0" dirty="0" err="1"/>
              <a:t>TaintDroid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E798D-4D8D-41D8-ADFA-99320F13F6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878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TaintDroid</a:t>
            </a:r>
            <a:r>
              <a:rPr lang="en-US" baseline="0" dirty="0"/>
              <a:t> can: Detecting this requires static code analysis, which is not necessarily an option for closed-source Play Store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5E798D-4D8D-41D8-ADFA-99320F13F6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9934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03901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109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651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754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917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Every aligned 8-byte word of memory has only 9 states</a:t>
            </a:r>
          </a:p>
          <a:p>
            <a:r>
              <a:rPr lang="en-US" altLang="zh-CN" dirty="0"/>
              <a:t>-</a:t>
            </a:r>
            <a:r>
              <a:rPr lang="zh-CN" altLang="en-US" dirty="0"/>
              <a:t> </a:t>
            </a:r>
            <a:r>
              <a:rPr lang="en-US" altLang="zh-CN" dirty="0"/>
              <a:t>First N bytes are addressable, the rest 8-N bytes are not</a:t>
            </a:r>
          </a:p>
          <a:p>
            <a:r>
              <a:rPr lang="en-US" altLang="zh-CN" dirty="0"/>
              <a:t>-</a:t>
            </a:r>
            <a:r>
              <a:rPr lang="zh-CN" altLang="en-US" dirty="0"/>
              <a:t> </a:t>
            </a:r>
            <a:r>
              <a:rPr lang="en-US" altLang="zh-CN" dirty="0"/>
              <a:t>Can encode in 1 byte (shadow byte)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pPr/>
              <a:t>87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5928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 marL="742950" indent="-285750">
              <a:lnSpc>
                <a:spcPct val="120000"/>
              </a:lnSpc>
              <a:buFont typeface="Arial" charset="0"/>
              <a:buChar char="•"/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0" i="0" dirty="0"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6701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 marL="742950" indent="-285750">
              <a:lnSpc>
                <a:spcPct val="120000"/>
              </a:lnSpc>
              <a:buFont typeface="Arial" charset="0"/>
              <a:buChar char="•"/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2302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77891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444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00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76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6605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41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2772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3132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45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49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DengXian" panose="02010600030101010101" pitchFamily="2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8280920" cy="1225021"/>
          </a:xfrm>
        </p:spPr>
        <p:txBody>
          <a:bodyPr>
            <a:normAutofit/>
          </a:bodyPr>
          <a:lstStyle/>
          <a:p>
            <a:r>
              <a:rPr kumimoji="1" lang="en-US" altLang="zh-CN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Security:</a:t>
            </a:r>
            <a:r>
              <a:rPr kumimoji="1" lang="zh-CN" altLang="en-US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Attack</a:t>
            </a:r>
            <a:r>
              <a:rPr kumimoji="1" lang="zh-CN" altLang="en-US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and</a:t>
            </a:r>
            <a:r>
              <a:rPr kumimoji="1" lang="zh-CN" altLang="en-US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Defense</a:t>
            </a:r>
            <a:endParaRPr kumimoji="1" lang="zh-CN" altLang="en-US" sz="3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P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rinciples,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Fall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2020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标题 4"/>
          <p:cNvSpPr txBox="1">
            <a:spLocks/>
          </p:cNvSpPr>
          <p:nvPr/>
        </p:nvSpPr>
        <p:spPr>
          <a:xfrm>
            <a:off x="4652736" y="4441676"/>
            <a:ext cx="4090388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r"/>
            <a:endParaRPr kumimoji="1" lang="zh-CN" altLang="en-US" sz="1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From</a:t>
            </a:r>
            <a:r>
              <a:rPr lang="zh-CN" altLang="en-US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system's</a:t>
            </a:r>
            <a:r>
              <a:rPr lang="zh-CN" altLang="en-US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perspective</a:t>
            </a:r>
            <a:endParaRPr lang="en-US" altLang="zh-CN" sz="2000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6" y="4645601"/>
            <a:ext cx="113473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Yubin Xia</a:t>
            </a:r>
            <a:endParaRPr lang="sk-SK" altLang="zh-CN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6E79F33E-9A29-6843-B577-BA434B0FD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Control-Flow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Attack</a:t>
            </a:r>
            <a:endParaRPr kumimoji="1" lang="zh-CN" altLang="en-US" dirty="0"/>
          </a:p>
        </p:txBody>
      </p:sp>
      <p:pic>
        <p:nvPicPr>
          <p:cNvPr id="6" name="Picture 9" descr="oriented.png">
            <a:extLst>
              <a:ext uri="{FF2B5EF4-FFF2-40B4-BE49-F238E27FC236}">
                <a16:creationId xmlns:a16="http://schemas.microsoft.com/office/drawing/2014/main" id="{ABC17B53-7B8B-4A43-A24F-A0EEB9F287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71" b="16314"/>
          <a:stretch/>
        </p:blipFill>
        <p:spPr>
          <a:xfrm>
            <a:off x="3210222" y="697260"/>
            <a:ext cx="3326637" cy="846666"/>
          </a:xfrm>
          <a:prstGeom prst="rect">
            <a:avLst/>
          </a:prstGeom>
        </p:spPr>
      </p:pic>
      <p:pic>
        <p:nvPicPr>
          <p:cNvPr id="7" name="Picture 10" descr="return-.png">
            <a:extLst>
              <a:ext uri="{FF2B5EF4-FFF2-40B4-BE49-F238E27FC236}">
                <a16:creationId xmlns:a16="http://schemas.microsoft.com/office/drawing/2014/main" id="{F7675786-86C9-2840-A524-F1D8F75FB6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15" b="14242"/>
          <a:stretch/>
        </p:blipFill>
        <p:spPr>
          <a:xfrm>
            <a:off x="707559" y="617884"/>
            <a:ext cx="2654355" cy="939271"/>
          </a:xfrm>
          <a:prstGeom prst="rect">
            <a:avLst/>
          </a:prstGeom>
        </p:spPr>
      </p:pic>
      <p:pic>
        <p:nvPicPr>
          <p:cNvPr id="8" name="Picture 8" descr="programming.png">
            <a:extLst>
              <a:ext uri="{FF2B5EF4-FFF2-40B4-BE49-F238E27FC236}">
                <a16:creationId xmlns:a16="http://schemas.microsoft.com/office/drawing/2014/main" id="{0B9D2DD1-AA66-3F43-B162-C850BD67D6D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437"/>
          <a:stretch/>
        </p:blipFill>
        <p:spPr>
          <a:xfrm>
            <a:off x="915694" y="1556640"/>
            <a:ext cx="5413030" cy="8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41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</a:t>
            </a:r>
            <a:r>
              <a:rPr lang="en-US" altLang="zh-CN" dirty="0"/>
              <a:t>ROP</a:t>
            </a:r>
            <a:r>
              <a:rPr lang="zh-CN" altLang="en-US" dirty="0"/>
              <a:t> </a:t>
            </a:r>
            <a:r>
              <a:rPr lang="en-US" altLang="zh-CN" dirty="0"/>
              <a:t>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076187"/>
            <a:ext cx="6563071" cy="4302497"/>
          </a:xfrm>
        </p:spPr>
        <p:txBody>
          <a:bodyPr>
            <a:noAutofit/>
          </a:bodyPr>
          <a:lstStyle/>
          <a:p>
            <a:r>
              <a:rPr lang="en-US" dirty="0"/>
              <a:t>ROP: Return-oriented Programming</a:t>
            </a:r>
          </a:p>
          <a:p>
            <a:pPr lvl="1"/>
            <a:r>
              <a:rPr lang="en-US" dirty="0"/>
              <a:t>Find code gadgets in existed code base</a:t>
            </a:r>
          </a:p>
          <a:p>
            <a:pPr lvl="2"/>
            <a:r>
              <a:rPr lang="en-US" dirty="0"/>
              <a:t>Usually 1-3 instructions, ends with 'ret'</a:t>
            </a:r>
          </a:p>
          <a:p>
            <a:pPr lvl="2"/>
            <a:r>
              <a:rPr lang="en-US" dirty="0"/>
              <a:t>In </a:t>
            </a:r>
            <a:r>
              <a:rPr lang="en-US" dirty="0" err="1"/>
              <a:t>libc</a:t>
            </a:r>
            <a:r>
              <a:rPr lang="en-US" dirty="0"/>
              <a:t> and application, intended and unintended</a:t>
            </a:r>
          </a:p>
          <a:p>
            <a:pPr lvl="1"/>
            <a:r>
              <a:rPr lang="en-US" dirty="0"/>
              <a:t>Push address of gadgets on the stack</a:t>
            </a:r>
          </a:p>
          <a:p>
            <a:pPr lvl="1"/>
            <a:r>
              <a:rPr lang="en-US" dirty="0"/>
              <a:t>Leverage 'ret' at the end of gadget to</a:t>
            </a:r>
            <a:br>
              <a:rPr lang="en-US" dirty="0"/>
            </a:br>
            <a:r>
              <a:rPr lang="en-US" dirty="0"/>
              <a:t> connect each code gadgets</a:t>
            </a:r>
            <a:endParaRPr lang="en-US" sz="3600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No code injection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return </a:t>
            </a:r>
            <a:r>
              <a:rPr lang="en-US" dirty="0" err="1">
                <a:solidFill>
                  <a:schemeClr val="tx1"/>
                </a:solidFill>
              </a:rPr>
              <a:t>addr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saved </a:t>
            </a:r>
            <a:r>
              <a:rPr lang="en-US" dirty="0" err="1">
                <a:solidFill>
                  <a:schemeClr val="tx1"/>
                </a:solidFill>
              </a:rPr>
              <a:t>ebp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12662" y="3686162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3" y="3695268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1" y="2907410"/>
            <a:ext cx="0" cy="77875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3" y="2907410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912661" y="4252490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12662" y="4803966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12660" y="2746575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12662" y="246481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12662" y="218890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8338324" y="4803966"/>
            <a:ext cx="634956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839199" y="2615995"/>
            <a:ext cx="0" cy="167464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8338324" y="2615995"/>
            <a:ext cx="500878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8346621" y="4290637"/>
            <a:ext cx="500878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973280" y="2343607"/>
            <a:ext cx="0" cy="2460359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8359990" y="2343607"/>
            <a:ext cx="613291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535326" y="4270559"/>
            <a:ext cx="3773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535325" y="3943319"/>
            <a:ext cx="2" cy="32724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6535326" y="3943318"/>
            <a:ext cx="348477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6523344" y="4803966"/>
            <a:ext cx="425255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5323" y="4511058"/>
            <a:ext cx="2" cy="29290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523347" y="4511057"/>
            <a:ext cx="389314" cy="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912660" y="3004400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0101011010</a:t>
            </a:r>
          </a:p>
        </p:txBody>
      </p:sp>
    </p:spTree>
    <p:extLst>
      <p:ext uri="{BB962C8B-B14F-4D97-AF65-F5344CB8AC3E}">
        <p14:creationId xmlns:p14="http://schemas.microsoft.com/office/powerpoint/2010/main" val="3705919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4" grpId="0" animBg="1"/>
      <p:bldP spid="27" grpId="0" animBg="1"/>
      <p:bldP spid="28" grpId="0" animBg="1"/>
      <p:bldP spid="30" grpId="0" animBg="1"/>
      <p:bldP spid="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Code Execution – The ROP Way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5305772"/>
            <a:ext cx="2133600" cy="304271"/>
          </a:xfrm>
        </p:spPr>
        <p:txBody>
          <a:bodyPr/>
          <a:lstStyle/>
          <a:p>
            <a:pPr>
              <a:buClr>
                <a:srgbClr val="C0504D"/>
              </a:buClr>
            </a:pPr>
            <a:r>
              <a:rPr lang="en-US" altLang="zh-CN" dirty="0">
                <a:solidFill>
                  <a:prstClr val="black">
                    <a:tint val="75000"/>
                  </a:prstClr>
                </a:solidFill>
              </a:rPr>
              <a:t>slide </a:t>
            </a:r>
            <a:fld id="{FC44878F-80F7-4CC7-9F5A-13EE0C6375D3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C0504D"/>
                </a:buClr>
              </a:pPr>
              <a:t>4</a:t>
            </a:fld>
            <a:endParaRPr lang="en-US" altLang="zh-C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835686" y="1877464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Desired Logic</a:t>
            </a:r>
          </a:p>
        </p:txBody>
      </p:sp>
      <p:sp>
        <p:nvSpPr>
          <p:cNvPr id="12" name="Rounded Rectangle 10"/>
          <p:cNvSpPr/>
          <p:nvPr/>
        </p:nvSpPr>
        <p:spPr>
          <a:xfrm>
            <a:off x="251520" y="1345332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11560" y="3577580"/>
            <a:ext cx="3024336" cy="1440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%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 v1; </a:t>
            </a:r>
          </a:p>
          <a:p>
            <a:pPr marL="0" indent="0">
              <a:buFont typeface="Arial"/>
              <a:buNone/>
            </a:pP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%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 v2;</a:t>
            </a:r>
          </a:p>
          <a:p>
            <a:pPr marL="0" indent="0">
              <a:buFont typeface="Arial"/>
              <a:buNone/>
            </a:pP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[%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%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1475656" y="2497460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920746" y="3835857"/>
            <a:ext cx="3395670" cy="146991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1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2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graphicFrame>
        <p:nvGraphicFramePr>
          <p:cNvPr id="18" name="Table 5"/>
          <p:cNvGraphicFramePr>
            <a:graphicFrameLocks noGrp="1"/>
          </p:cNvGraphicFramePr>
          <p:nvPr/>
        </p:nvGraphicFramePr>
        <p:xfrm>
          <a:off x="5920518" y="1273324"/>
          <a:ext cx="95573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5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00"/>
                          </a:solidFill>
                        </a:rPr>
                        <a:t>a</a:t>
                      </a:r>
                      <a:r>
                        <a:rPr lang="en-US" sz="2400" b="0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TextBox 6"/>
          <p:cNvSpPr txBox="1"/>
          <p:nvPr/>
        </p:nvSpPr>
        <p:spPr>
          <a:xfrm>
            <a:off x="5925316" y="3140032"/>
            <a:ext cx="946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Stack </a:t>
            </a:r>
          </a:p>
        </p:txBody>
      </p:sp>
      <p:sp>
        <p:nvSpPr>
          <p:cNvPr id="9" name="矩形 8"/>
          <p:cNvSpPr/>
          <p:nvPr/>
        </p:nvSpPr>
        <p:spPr>
          <a:xfrm>
            <a:off x="4788024" y="1129308"/>
            <a:ext cx="3384376" cy="4104456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下箭头 19"/>
          <p:cNvSpPr/>
          <p:nvPr/>
        </p:nvSpPr>
        <p:spPr>
          <a:xfrm rot="16200000">
            <a:off x="3702257" y="3685592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964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Code Execution – ROP Way</a:t>
            </a:r>
            <a:endParaRPr lang="zh-CN" alt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745286" y="1891779"/>
            <a:ext cx="2721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Desired </a:t>
            </a:r>
            <a:r>
              <a:rPr lang="en-US" sz="2400" b="1" i="1" dirty="0"/>
              <a:t>Shellcode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323528" y="1359647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2325" y="3090695"/>
            <a:ext cx="37338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1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2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7" name="Rounded Rectangle 2"/>
          <p:cNvSpPr/>
          <p:nvPr/>
        </p:nvSpPr>
        <p:spPr>
          <a:xfrm>
            <a:off x="160784" y="4842209"/>
            <a:ext cx="4267200" cy="53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Desired store executed!</a:t>
            </a:r>
          </a:p>
        </p:txBody>
      </p:sp>
      <p:graphicFrame>
        <p:nvGraphicFramePr>
          <p:cNvPr id="8" name="Table 6"/>
          <p:cNvGraphicFramePr>
            <a:graphicFrameLocks noGrp="1"/>
          </p:cNvGraphicFramePr>
          <p:nvPr/>
        </p:nvGraphicFramePr>
        <p:xfrm>
          <a:off x="6521704" y="678943"/>
          <a:ext cx="1461558" cy="4817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argv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argc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return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</a:rPr>
                        <a:t>addr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caller's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ebp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68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(64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bytes)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err="1">
                          <a:solidFill>
                            <a:schemeClr val="bg1"/>
                          </a:solidFill>
                        </a:rPr>
                        <a:t>argv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</a:rPr>
                        <a:t>[1]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9" name="Group 7"/>
          <p:cNvGrpSpPr/>
          <p:nvPr/>
        </p:nvGrpSpPr>
        <p:grpSpPr>
          <a:xfrm>
            <a:off x="8003947" y="2309622"/>
            <a:ext cx="1032104" cy="369332"/>
            <a:chOff x="7959243" y="3429000"/>
            <a:chExt cx="1032104" cy="369332"/>
          </a:xfrm>
        </p:grpSpPr>
        <p:sp>
          <p:nvSpPr>
            <p:cNvPr id="10" name="TextBox 8"/>
            <p:cNvSpPr txBox="1"/>
            <p:nvPr/>
          </p:nvSpPr>
          <p:spPr>
            <a:xfrm>
              <a:off x="8229600" y="34290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ebp</a:t>
              </a:r>
              <a:endParaRPr lang="en-US" dirty="0"/>
            </a:p>
          </p:txBody>
        </p:sp>
        <p:cxnSp>
          <p:nvCxnSpPr>
            <p:cNvPr id="11" name="Straight Arrow Connector 9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0"/>
          <p:cNvGrpSpPr/>
          <p:nvPr/>
        </p:nvGrpSpPr>
        <p:grpSpPr>
          <a:xfrm>
            <a:off x="8003947" y="5296480"/>
            <a:ext cx="1006456" cy="369332"/>
            <a:chOff x="7959243" y="3429000"/>
            <a:chExt cx="1006456" cy="369332"/>
          </a:xfrm>
        </p:grpSpPr>
        <p:sp>
          <p:nvSpPr>
            <p:cNvPr id="13" name="TextBox 11"/>
            <p:cNvSpPr txBox="1"/>
            <p:nvPr/>
          </p:nvSpPr>
          <p:spPr>
            <a:xfrm>
              <a:off x="8229600" y="3429000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esp</a:t>
              </a:r>
              <a:endParaRPr lang="en-US" dirty="0"/>
            </a:p>
          </p:txBody>
        </p:sp>
        <p:cxnSp>
          <p:nvCxnSpPr>
            <p:cNvPr id="14" name="Straight Arrow Connector 12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rc 13"/>
          <p:cNvSpPr/>
          <p:nvPr/>
        </p:nvSpPr>
        <p:spPr>
          <a:xfrm>
            <a:off x="6172200" y="4760909"/>
            <a:ext cx="685800" cy="534486"/>
          </a:xfrm>
          <a:prstGeom prst="arc">
            <a:avLst>
              <a:gd name="adj1" fmla="val 5305641"/>
              <a:gd name="adj2" fmla="val 1647175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4"/>
          <p:cNvCxnSpPr/>
          <p:nvPr/>
        </p:nvCxnSpPr>
        <p:spPr>
          <a:xfrm flipV="1">
            <a:off x="7983262" y="4609595"/>
            <a:ext cx="824189" cy="38100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7"/>
          <p:cNvGraphicFramePr>
            <a:graphicFrameLocks noGrp="1"/>
          </p:cNvGraphicFramePr>
          <p:nvPr/>
        </p:nvGraphicFramePr>
        <p:xfrm>
          <a:off x="6511362" y="327155"/>
          <a:ext cx="1482242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6511362" y="2155955"/>
          <a:ext cx="1482242" cy="260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04954">
                <a:tc>
                  <a:txBody>
                    <a:bodyPr/>
                    <a:lstStyle/>
                    <a:p>
                      <a:pPr algn="ctr"/>
                      <a:endParaRPr lang="en-US" sz="1800" b="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538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Defense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044279"/>
          </a:xfrm>
        </p:spPr>
        <p:txBody>
          <a:bodyPr>
            <a:norm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Hide</a:t>
            </a:r>
            <a:r>
              <a:rPr lang="en-US" altLang="zh-CN" dirty="0"/>
              <a:t> the binary file</a:t>
            </a:r>
          </a:p>
          <a:p>
            <a:pPr lvl="1"/>
            <a:r>
              <a:rPr lang="en-US" altLang="zh-CN" dirty="0"/>
              <a:t>No way to get any gadget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ASLR</a:t>
            </a:r>
            <a:r>
              <a:rPr lang="en-US" altLang="zh-CN" dirty="0"/>
              <a:t> to randomize the code position</a:t>
            </a:r>
          </a:p>
          <a:p>
            <a:pPr lvl="1"/>
            <a:r>
              <a:rPr lang="en-US" altLang="zh-CN" dirty="0"/>
              <a:t>Short for "Address Space Layout Randomization"</a:t>
            </a:r>
          </a:p>
          <a:p>
            <a:pPr lvl="1"/>
            <a:r>
              <a:rPr lang="en-US" altLang="zh-CN" dirty="0"/>
              <a:t>Harder to find gadgets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Canary</a:t>
            </a:r>
            <a:r>
              <a:rPr lang="en-US" altLang="zh-CN" dirty="0"/>
              <a:t> to protect the stack</a:t>
            </a:r>
          </a:p>
          <a:p>
            <a:pPr lvl="1"/>
            <a:r>
              <a:rPr lang="en-US" altLang="zh-CN" dirty="0"/>
              <a:t>Try to detect stack overflow (e.g., overflow return address)</a:t>
            </a:r>
          </a:p>
        </p:txBody>
      </p:sp>
    </p:spTree>
    <p:extLst>
      <p:ext uri="{BB962C8B-B14F-4D97-AF65-F5344CB8AC3E}">
        <p14:creationId xmlns:p14="http://schemas.microsoft.com/office/powerpoint/2010/main" val="46399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ASLR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Change the layout of memory space</a:t>
            </a:r>
          </a:p>
          <a:p>
            <a:r>
              <a:rPr lang="en-US" altLang="zh-CN" dirty="0"/>
              <a:t>Every time when a process is created</a:t>
            </a:r>
          </a:p>
          <a:p>
            <a:pPr lvl="1"/>
            <a:r>
              <a:rPr lang="en-US" altLang="zh-CN" dirty="0"/>
              <a:t>Question: how about create by fork?</a:t>
            </a:r>
          </a:p>
          <a:p>
            <a:r>
              <a:rPr lang="en-US" altLang="zh-CN" dirty="0"/>
              <a:t>User-level as well as kernel-level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1162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5194920" cy="4044279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Embed "canaries" in stack frames and verify their integrity prior to function return</a:t>
            </a:r>
          </a:p>
          <a:p>
            <a:pPr lvl="1"/>
            <a:r>
              <a:rPr lang="en-US" altLang="zh-CN" sz="2000" dirty="0"/>
              <a:t>Canary is just a random number</a:t>
            </a:r>
          </a:p>
          <a:p>
            <a:pPr lvl="1"/>
            <a:r>
              <a:rPr lang="en-US" altLang="zh-CN" sz="2000" dirty="0"/>
              <a:t>Check canary before return, alert if not equal</a:t>
            </a:r>
          </a:p>
          <a:p>
            <a:endParaRPr lang="en-US" altLang="zh-CN" sz="2400" dirty="0"/>
          </a:p>
          <a:p>
            <a:r>
              <a:rPr lang="en-US" altLang="zh-CN" sz="2400" dirty="0" err="1"/>
              <a:t>StackGuard</a:t>
            </a:r>
            <a:r>
              <a:rPr lang="en-US" altLang="zh-CN" sz="2400" dirty="0"/>
              <a:t> implemented as a GCC patch</a:t>
            </a:r>
          </a:p>
          <a:p>
            <a:pPr lvl="1"/>
            <a:r>
              <a:rPr lang="en-US" altLang="zh-CN" sz="2000" dirty="0"/>
              <a:t>Program must be recompiled</a:t>
            </a:r>
          </a:p>
          <a:p>
            <a:pPr lvl="1"/>
            <a:r>
              <a:rPr lang="en-US" altLang="zh-CN" sz="2000" dirty="0"/>
              <a:t>Performance overhead: 8% for Apache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Canary</a:t>
            </a:r>
            <a:endParaRPr lang="zh-CN" altLang="en-US" dirty="0"/>
          </a:p>
        </p:txBody>
      </p:sp>
      <p:pic>
        <p:nvPicPr>
          <p:cNvPr id="1026" name="Picture 2" descr="“canary miner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232" y="1651856"/>
            <a:ext cx="1707232" cy="1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7164288" y="1921396"/>
            <a:ext cx="1440160" cy="288032"/>
          </a:xfrm>
          <a:prstGeom prst="rect">
            <a:avLst/>
          </a:prstGeom>
          <a:solidFill>
            <a:srgbClr val="FFE36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 Black" panose="020B0A04020102020204" pitchFamily="34" charset="0"/>
              </a:rPr>
              <a:t>Canary</a:t>
            </a:r>
            <a:endParaRPr lang="zh-CN" alt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64288" y="2217440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164288" y="2505472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164288" y="1641376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tx1"/>
                </a:solidFill>
                <a:latin typeface="Arial Narrow" panose="020B0606020202030204" pitchFamily="34" charset="0"/>
              </a:rPr>
              <a:t>Return Addr</a:t>
            </a:r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164288" y="2787670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164288" y="3075702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164288" y="336373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164288" y="135334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452903" y="858883"/>
            <a:ext cx="862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Stack</a:t>
            </a:r>
            <a:endParaRPr lang="zh-CN" altLang="en-US" sz="2400" b="1" dirty="0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8820472" y="1353344"/>
            <a:ext cx="0" cy="22984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19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Integrity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693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Control-Flow Integrity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Main idea: pre-determine </a:t>
            </a:r>
            <a:r>
              <a:rPr lang="en-US" altLang="zh-CN" b="1" dirty="0">
                <a:solidFill>
                  <a:srgbClr val="C00000"/>
                </a:solidFill>
              </a:rPr>
              <a:t>control flow graph </a:t>
            </a:r>
            <a:r>
              <a:rPr lang="en-US" altLang="zh-CN" dirty="0"/>
              <a:t>(CFG) of an application</a:t>
            </a:r>
          </a:p>
          <a:p>
            <a:pPr lvl="1"/>
            <a:r>
              <a:rPr lang="en-US" altLang="zh-CN" dirty="0"/>
              <a:t>Static analysis of source code</a:t>
            </a:r>
          </a:p>
          <a:p>
            <a:pPr lvl="1"/>
            <a:r>
              <a:rPr lang="en-US" altLang="zh-CN" dirty="0"/>
              <a:t>Static binary analysis 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 </a:t>
            </a:r>
            <a:r>
              <a:rPr lang="en-US" altLang="zh-CN" b="1" dirty="0">
                <a:solidFill>
                  <a:srgbClr val="C00000"/>
                </a:solidFill>
              </a:rPr>
              <a:t>CFI</a:t>
            </a:r>
          </a:p>
          <a:p>
            <a:pPr lvl="1"/>
            <a:r>
              <a:rPr lang="en-US" altLang="zh-CN" dirty="0"/>
              <a:t>Execution profiling</a:t>
            </a:r>
          </a:p>
          <a:p>
            <a:pPr lvl="1"/>
            <a:r>
              <a:rPr lang="en-US" altLang="zh-CN" dirty="0"/>
              <a:t>Explicit specification of security policy</a:t>
            </a:r>
          </a:p>
          <a:p>
            <a:r>
              <a:rPr lang="en-US" altLang="zh-CN" dirty="0"/>
              <a:t>Execution must follow the pre-determined control flow graph</a:t>
            </a:r>
          </a:p>
        </p:txBody>
      </p:sp>
    </p:spTree>
    <p:extLst>
      <p:ext uri="{BB962C8B-B14F-4D97-AF65-F5344CB8AC3E}">
        <p14:creationId xmlns:p14="http://schemas.microsoft.com/office/powerpoint/2010/main" val="412503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loud 120"/>
          <p:cNvSpPr/>
          <p:nvPr/>
        </p:nvSpPr>
        <p:spPr>
          <a:xfrm rot="21008611">
            <a:off x="5778500" y="1579563"/>
            <a:ext cx="2413000" cy="3175000"/>
          </a:xfrm>
          <a:prstGeom prst="cloud">
            <a:avLst/>
          </a:prstGeom>
          <a:solidFill>
            <a:srgbClr val="FCDBC0"/>
          </a:solidFill>
          <a:ln>
            <a:solidFill>
              <a:srgbClr val="FFFF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CFI Idea</a:t>
            </a:r>
          </a:p>
        </p:txBody>
      </p:sp>
      <p:sp>
        <p:nvSpPr>
          <p:cNvPr id="5" name="Cloud 4"/>
          <p:cNvSpPr/>
          <p:nvPr/>
        </p:nvSpPr>
        <p:spPr>
          <a:xfrm rot="21008611">
            <a:off x="988219" y="1690688"/>
            <a:ext cx="2196042" cy="2833688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1397001" y="4762500"/>
            <a:ext cx="13145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Executable</a:t>
            </a:r>
          </a:p>
        </p:txBody>
      </p:sp>
      <p:sp>
        <p:nvSpPr>
          <p:cNvPr id="7" name="Oval 6"/>
          <p:cNvSpPr/>
          <p:nvPr/>
        </p:nvSpPr>
        <p:spPr>
          <a:xfrm>
            <a:off x="3835136" y="2870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136" y="2489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080000" y="292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flipH="1">
            <a:off x="4978136" y="2235729"/>
            <a:ext cx="127000" cy="127000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79636" y="3505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89500" y="419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470136" y="4394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62136" y="39502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27500" y="2159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cxnSp>
        <p:nvCxnSpPr>
          <p:cNvPr id="17" name="Curved Connector 16"/>
          <p:cNvCxnSpPr>
            <a:stCxn id="15" idx="3"/>
            <a:endCxn id="7" idx="0"/>
          </p:cNvCxnSpPr>
          <p:nvPr/>
        </p:nvCxnSpPr>
        <p:spPr>
          <a:xfrm rot="5400000">
            <a:off x="3702182" y="2430859"/>
            <a:ext cx="624417" cy="255323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10" idx="6"/>
            <a:endCxn id="15" idx="7"/>
          </p:cNvCxnSpPr>
          <p:nvPr/>
        </p:nvCxnSpPr>
        <p:spPr>
          <a:xfrm rot="10800000">
            <a:off x="4214813" y="2173552"/>
            <a:ext cx="763323" cy="125677"/>
          </a:xfrm>
          <a:prstGeom prst="curvedConnector4">
            <a:avLst>
              <a:gd name="adj1" fmla="val 49026"/>
              <a:gd name="adj2" fmla="val 252619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10" idx="1"/>
            <a:endCxn id="8" idx="0"/>
          </p:cNvCxnSpPr>
          <p:nvPr/>
        </p:nvCxnSpPr>
        <p:spPr>
          <a:xfrm rot="16200000" flipH="1" flipV="1">
            <a:off x="4622933" y="2026047"/>
            <a:ext cx="235479" cy="691886"/>
          </a:xfrm>
          <a:prstGeom prst="curvedConnector3">
            <a:avLst>
              <a:gd name="adj1" fmla="val -88827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0" idx="3"/>
            <a:endCxn id="9" idx="0"/>
          </p:cNvCxnSpPr>
          <p:nvPr/>
        </p:nvCxnSpPr>
        <p:spPr>
          <a:xfrm rot="5400000" flipV="1">
            <a:off x="4820047" y="2610776"/>
            <a:ext cx="576792" cy="43656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8" idx="4"/>
            <a:endCxn id="11" idx="0"/>
          </p:cNvCxnSpPr>
          <p:nvPr/>
        </p:nvCxnSpPr>
        <p:spPr>
          <a:xfrm rot="5400000">
            <a:off x="3905250" y="3016250"/>
            <a:ext cx="915458" cy="635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8" idx="6"/>
            <a:endCxn id="12" idx="7"/>
          </p:cNvCxnSpPr>
          <p:nvPr/>
        </p:nvCxnSpPr>
        <p:spPr>
          <a:xfrm>
            <a:off x="4445000" y="2540000"/>
            <a:ext cx="531813" cy="1665553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11" idx="4"/>
            <a:endCxn id="13" idx="7"/>
          </p:cNvCxnSpPr>
          <p:nvPr/>
        </p:nvCxnSpPr>
        <p:spPr>
          <a:xfrm rot="5400000" flipV="1">
            <a:off x="4042834" y="3894667"/>
            <a:ext cx="803011" cy="226219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hape 33"/>
          <p:cNvCxnSpPr>
            <a:stCxn id="12" idx="1"/>
            <a:endCxn id="13" idx="6"/>
          </p:cNvCxnSpPr>
          <p:nvPr/>
        </p:nvCxnSpPr>
        <p:spPr>
          <a:xfrm rot="16200000" flipH="1" flipV="1">
            <a:off x="4618303" y="4159250"/>
            <a:ext cx="239448" cy="332053"/>
          </a:xfrm>
          <a:prstGeom prst="curvedConnector4">
            <a:avLst>
              <a:gd name="adj1" fmla="val -79667"/>
              <a:gd name="adj2" fmla="val 52238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13" idx="1"/>
            <a:endCxn id="14" idx="3"/>
          </p:cNvCxnSpPr>
          <p:nvPr/>
        </p:nvCxnSpPr>
        <p:spPr>
          <a:xfrm rot="16200000" flipV="1">
            <a:off x="4044156" y="3968751"/>
            <a:ext cx="373063" cy="5080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stCxn id="14" idx="1"/>
            <a:endCxn id="7" idx="4"/>
          </p:cNvCxnSpPr>
          <p:nvPr/>
        </p:nvCxnSpPr>
        <p:spPr>
          <a:xfrm rot="16200000" flipV="1">
            <a:off x="3434953" y="3423048"/>
            <a:ext cx="993511" cy="89958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39"/>
          <p:cNvCxnSpPr>
            <a:stCxn id="9" idx="5"/>
            <a:endCxn id="12" idx="6"/>
          </p:cNvCxnSpPr>
          <p:nvPr/>
        </p:nvCxnSpPr>
        <p:spPr>
          <a:xfrm rot="5400000">
            <a:off x="4462860" y="3536818"/>
            <a:ext cx="1232958" cy="175948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94"/>
          <p:cNvCxnSpPr>
            <a:stCxn id="11" idx="6"/>
            <a:endCxn id="9" idx="2"/>
          </p:cNvCxnSpPr>
          <p:nvPr/>
        </p:nvCxnSpPr>
        <p:spPr>
          <a:xfrm flipV="1">
            <a:off x="4381500" y="2971271"/>
            <a:ext cx="698500" cy="584729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3556000" y="4762500"/>
            <a:ext cx="2223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Control-Flow Graph</a:t>
            </a:r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3302000" y="2603500"/>
            <a:ext cx="53572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5500" b="1"/>
              <a:t>+</a:t>
            </a:r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5270500" y="2603500"/>
            <a:ext cx="53572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5500" b="1"/>
              <a:t>=</a:t>
            </a:r>
          </a:p>
        </p:txBody>
      </p:sp>
      <p:sp>
        <p:nvSpPr>
          <p:cNvPr id="100" name="Oval 99"/>
          <p:cNvSpPr/>
          <p:nvPr/>
        </p:nvSpPr>
        <p:spPr>
          <a:xfrm>
            <a:off x="6199188" y="2770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6707188" y="2389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7493000" y="292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 flipH="1">
            <a:off x="7342188" y="2135188"/>
            <a:ext cx="127000" cy="127000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6643688" y="3405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7302500" y="419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834188" y="4294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6326188" y="38496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6540500" y="20955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cxnSp>
        <p:nvCxnSpPr>
          <p:cNvPr id="109" name="Curved Connector 108"/>
          <p:cNvCxnSpPr>
            <a:stCxn id="108" idx="3"/>
            <a:endCxn id="100" idx="0"/>
          </p:cNvCxnSpPr>
          <p:nvPr/>
        </p:nvCxnSpPr>
        <p:spPr>
          <a:xfrm rot="5400000">
            <a:off x="6109230" y="2324365"/>
            <a:ext cx="587375" cy="30427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urved Connector 18"/>
          <p:cNvCxnSpPr>
            <a:stCxn id="103" idx="6"/>
            <a:endCxn id="108" idx="7"/>
          </p:cNvCxnSpPr>
          <p:nvPr/>
        </p:nvCxnSpPr>
        <p:spPr>
          <a:xfrm rot="10800000">
            <a:off x="6627813" y="2110053"/>
            <a:ext cx="714375" cy="88635"/>
          </a:xfrm>
          <a:prstGeom prst="curvedConnector4">
            <a:avLst>
              <a:gd name="adj1" fmla="val 48960"/>
              <a:gd name="adj2" fmla="val 314284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urved Connector 110"/>
          <p:cNvCxnSpPr>
            <a:stCxn id="103" idx="1"/>
            <a:endCxn id="101" idx="0"/>
          </p:cNvCxnSpPr>
          <p:nvPr/>
        </p:nvCxnSpPr>
        <p:spPr>
          <a:xfrm rot="16200000" flipH="1" flipV="1">
            <a:off x="6987646" y="1926168"/>
            <a:ext cx="234156" cy="691885"/>
          </a:xfrm>
          <a:prstGeom prst="curvedConnector3">
            <a:avLst>
              <a:gd name="adj1" fmla="val -88827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urved Connector 111"/>
          <p:cNvCxnSpPr>
            <a:stCxn id="103" idx="3"/>
            <a:endCxn id="102" idx="0"/>
          </p:cNvCxnSpPr>
          <p:nvPr/>
        </p:nvCxnSpPr>
        <p:spPr>
          <a:xfrm rot="5400000" flipV="1">
            <a:off x="7158303" y="2536031"/>
            <a:ext cx="677333" cy="92604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urved Connector 112"/>
          <p:cNvCxnSpPr>
            <a:stCxn id="101" idx="4"/>
            <a:endCxn id="104" idx="0"/>
          </p:cNvCxnSpPr>
          <p:nvPr/>
        </p:nvCxnSpPr>
        <p:spPr>
          <a:xfrm rot="5400000">
            <a:off x="6269964" y="2916370"/>
            <a:ext cx="914135" cy="635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urved Connector 29"/>
          <p:cNvCxnSpPr>
            <a:stCxn id="101" idx="6"/>
            <a:endCxn id="105" idx="7"/>
          </p:cNvCxnSpPr>
          <p:nvPr/>
        </p:nvCxnSpPr>
        <p:spPr>
          <a:xfrm>
            <a:off x="6809053" y="2440782"/>
            <a:ext cx="580760" cy="1764771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urved Connector 114"/>
          <p:cNvCxnSpPr>
            <a:stCxn id="104" idx="4"/>
            <a:endCxn id="106" idx="7"/>
          </p:cNvCxnSpPr>
          <p:nvPr/>
        </p:nvCxnSpPr>
        <p:spPr>
          <a:xfrm rot="5400000" flipV="1">
            <a:off x="6406886" y="3795449"/>
            <a:ext cx="803010" cy="226218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5" idx="1"/>
            <a:endCxn id="106" idx="6"/>
          </p:cNvCxnSpPr>
          <p:nvPr/>
        </p:nvCxnSpPr>
        <p:spPr>
          <a:xfrm rot="16200000" flipH="1" flipV="1">
            <a:off x="7056438" y="4085168"/>
            <a:ext cx="140229" cy="381000"/>
          </a:xfrm>
          <a:prstGeom prst="curvedConnector4">
            <a:avLst>
              <a:gd name="adj1" fmla="val -136363"/>
              <a:gd name="adj2" fmla="val 51953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urved Connector 116"/>
          <p:cNvCxnSpPr>
            <a:stCxn id="106" idx="1"/>
            <a:endCxn id="107" idx="3"/>
          </p:cNvCxnSpPr>
          <p:nvPr/>
        </p:nvCxnSpPr>
        <p:spPr>
          <a:xfrm rot="16200000" flipV="1">
            <a:off x="6409531" y="3869532"/>
            <a:ext cx="373063" cy="5080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urved Connector 117"/>
          <p:cNvCxnSpPr>
            <a:stCxn id="107" idx="1"/>
            <a:endCxn id="100" idx="4"/>
          </p:cNvCxnSpPr>
          <p:nvPr/>
        </p:nvCxnSpPr>
        <p:spPr>
          <a:xfrm rot="16200000" flipV="1">
            <a:off x="5799668" y="3323167"/>
            <a:ext cx="993510" cy="9128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102" idx="5"/>
            <a:endCxn id="105" idx="6"/>
          </p:cNvCxnSpPr>
          <p:nvPr/>
        </p:nvCxnSpPr>
        <p:spPr>
          <a:xfrm rot="5400000">
            <a:off x="6875860" y="3536818"/>
            <a:ext cx="1232958" cy="175948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urved Connector 119"/>
          <p:cNvCxnSpPr>
            <a:stCxn id="104" idx="6"/>
            <a:endCxn id="102" idx="2"/>
          </p:cNvCxnSpPr>
          <p:nvPr/>
        </p:nvCxnSpPr>
        <p:spPr>
          <a:xfrm flipV="1">
            <a:off x="6745553" y="2971271"/>
            <a:ext cx="747448" cy="48551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>
            <a:spLocks noChangeArrowheads="1"/>
          </p:cNvSpPr>
          <p:nvPr/>
        </p:nvSpPr>
        <p:spPr bwMode="auto">
          <a:xfrm>
            <a:off x="5905500" y="4762500"/>
            <a:ext cx="25060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Self-checking program</a:t>
            </a:r>
          </a:p>
        </p:txBody>
      </p:sp>
    </p:spTree>
    <p:extLst>
      <p:ext uri="{BB962C8B-B14F-4D97-AF65-F5344CB8AC3E}">
        <p14:creationId xmlns:p14="http://schemas.microsoft.com/office/powerpoint/2010/main" val="138436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96" grpId="0"/>
      <p:bldP spid="97" grpId="0"/>
      <p:bldP spid="98" grpId="0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Binary Instrumentation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972272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Use </a:t>
            </a:r>
            <a:r>
              <a:rPr lang="en-US" altLang="zh-CN" sz="2400" i="1" dirty="0">
                <a:solidFill>
                  <a:schemeClr val="accent1"/>
                </a:solidFill>
              </a:rPr>
              <a:t>binary rewriting</a:t>
            </a:r>
            <a:r>
              <a:rPr lang="en-US" altLang="zh-CN" sz="2400" dirty="0">
                <a:solidFill>
                  <a:schemeClr val="accent1"/>
                </a:solidFill>
              </a:rPr>
              <a:t> </a:t>
            </a:r>
            <a:r>
              <a:rPr lang="en-US" altLang="zh-CN" sz="2400" dirty="0"/>
              <a:t>to instrument code with runtime checks</a:t>
            </a:r>
          </a:p>
          <a:p>
            <a:r>
              <a:rPr lang="en-US" altLang="zh-CN" sz="2400" dirty="0"/>
              <a:t>Inserted checks ensure that the execution always stays within the statically determined CFG</a:t>
            </a:r>
          </a:p>
          <a:p>
            <a:r>
              <a:rPr lang="en-US" altLang="zh-CN" sz="2400" dirty="0"/>
              <a:t>Whenever an instruction transfers control, destination must be valid according to the CFG</a:t>
            </a:r>
          </a:p>
          <a:p>
            <a:r>
              <a:rPr lang="en-US" altLang="zh-CN" sz="2400" b="1" dirty="0">
                <a:solidFill>
                  <a:schemeClr val="accent1"/>
                </a:solidFill>
              </a:rPr>
              <a:t>Goal</a:t>
            </a:r>
            <a:r>
              <a:rPr lang="en-US" altLang="zh-CN" sz="2400" dirty="0"/>
              <a:t>: Secure even if the attacker has complete control over the thread's address space</a:t>
            </a:r>
          </a:p>
        </p:txBody>
      </p:sp>
    </p:spTree>
    <p:extLst>
      <p:ext uri="{BB962C8B-B14F-4D97-AF65-F5344CB8AC3E}">
        <p14:creationId xmlns:p14="http://schemas.microsoft.com/office/powerpoint/2010/main" val="2822388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9" y="1489348"/>
            <a:ext cx="8336641" cy="3266764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CFG Example</a:t>
            </a:r>
          </a:p>
        </p:txBody>
      </p:sp>
    </p:spTree>
    <p:extLst>
      <p:ext uri="{BB962C8B-B14F-4D97-AF65-F5344CB8AC3E}">
        <p14:creationId xmlns:p14="http://schemas.microsoft.com/office/powerpoint/2010/main" val="1310295385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Enforcement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For each control transfer, determine statically its possible destination(s)</a:t>
            </a:r>
          </a:p>
          <a:p>
            <a:r>
              <a:rPr lang="en-US" altLang="zh-CN" sz="2800" dirty="0"/>
              <a:t>Insert a </a:t>
            </a:r>
            <a:r>
              <a:rPr lang="en-US" altLang="zh-CN" sz="2800" dirty="0">
                <a:solidFill>
                  <a:srgbClr val="C00000"/>
                </a:solidFill>
              </a:rPr>
              <a:t>unique bit pattern at every destination</a:t>
            </a:r>
          </a:p>
          <a:p>
            <a:pPr lvl="1"/>
            <a:r>
              <a:rPr lang="en-US" altLang="zh-CN" sz="2400" dirty="0"/>
              <a:t>Two destinations are equivalent if CFG contains edges to each from the same source</a:t>
            </a:r>
          </a:p>
          <a:p>
            <a:pPr lvl="2"/>
            <a:r>
              <a:rPr lang="en-US" altLang="zh-CN" sz="2000" dirty="0"/>
              <a:t>This is imprecise</a:t>
            </a:r>
            <a:r>
              <a:rPr lang="en-US" altLang="zh-CN" sz="2000" dirty="0">
                <a:solidFill>
                  <a:schemeClr val="accent2"/>
                </a:solidFill>
              </a:rPr>
              <a:t> </a:t>
            </a:r>
            <a:r>
              <a:rPr lang="en-US" altLang="zh-CN" sz="2000" dirty="0">
                <a:solidFill>
                  <a:schemeClr val="tx2"/>
                </a:solidFill>
              </a:rPr>
              <a:t>(why?)</a:t>
            </a:r>
          </a:p>
          <a:p>
            <a:pPr lvl="1"/>
            <a:r>
              <a:rPr lang="en-US" altLang="zh-CN" sz="2400" dirty="0"/>
              <a:t>Use same bit pattern for equivalent destinations</a:t>
            </a:r>
          </a:p>
        </p:txBody>
      </p:sp>
    </p:spTree>
    <p:extLst>
      <p:ext uri="{BB962C8B-B14F-4D97-AF65-F5344CB8AC3E}">
        <p14:creationId xmlns:p14="http://schemas.microsoft.com/office/powerpoint/2010/main" val="105751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 Example of Instrumentation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5215"/>
          <a:stretch/>
        </p:blipFill>
        <p:spPr>
          <a:xfrm>
            <a:off x="1711968" y="1705372"/>
            <a:ext cx="3099418" cy="2661873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705372"/>
            <a:ext cx="3600400" cy="218005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矩形 5"/>
          <p:cNvSpPr/>
          <p:nvPr/>
        </p:nvSpPr>
        <p:spPr>
          <a:xfrm>
            <a:off x="467544" y="1705372"/>
            <a:ext cx="101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等线" panose="02010600030101010101" pitchFamily="2" charset="-122"/>
                <a:cs typeface="Myriad Pro"/>
              </a:rPr>
              <a:t>Original</a:t>
            </a:r>
            <a:endParaRPr lang="zh-CN" altLang="en-US" b="1" dirty="0">
              <a:solidFill>
                <a:schemeClr val="accent1"/>
              </a:solidFill>
              <a:latin typeface="等线" panose="02010600030101010101" pitchFamily="2" charset="-122"/>
              <a:cs typeface="Myriad Pro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3001516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等线" panose="02010600030101010101" pitchFamily="2" charset="-122"/>
                <a:cs typeface="Myriad Pro"/>
              </a:rPr>
              <a:t>Patched</a:t>
            </a:r>
            <a:endParaRPr lang="zh-CN" altLang="en-US" b="1" dirty="0">
              <a:solidFill>
                <a:schemeClr val="accent1"/>
              </a:solidFill>
              <a:latin typeface="等线" panose="02010600030101010101" pitchFamily="2" charset="-122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079480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 Example of Instrumentation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49388"/>
            <a:ext cx="8229600" cy="1235017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矩形 4"/>
          <p:cNvSpPr/>
          <p:nvPr/>
        </p:nvSpPr>
        <p:spPr>
          <a:xfrm>
            <a:off x="570744" y="4657700"/>
            <a:ext cx="80025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chemeClr val="accent1"/>
                </a:solidFill>
                <a:latin typeface="等线" panose="02010600030101010101" pitchFamily="2" charset="-122"/>
              </a:rPr>
              <a:t>Prefetchnta</a:t>
            </a:r>
            <a:r>
              <a:rPr lang="en-US" altLang="zh-CN" sz="2000" dirty="0">
                <a:solidFill>
                  <a:schemeClr val="accent1"/>
                </a:solidFill>
                <a:latin typeface="等线" panose="02010600030101010101" pitchFamily="2" charset="-122"/>
              </a:rPr>
              <a:t>: </a:t>
            </a:r>
            <a:r>
              <a:rPr lang="en-US" altLang="zh-CN" sz="2000" dirty="0" err="1">
                <a:solidFill>
                  <a:schemeClr val="accent1"/>
                </a:solidFill>
                <a:latin typeface="等线" panose="02010600030101010101" pitchFamily="2" charset="-122"/>
              </a:rPr>
              <a:t>prefetch</a:t>
            </a:r>
            <a:r>
              <a:rPr lang="en-US" altLang="zh-CN" sz="2000" dirty="0">
                <a:solidFill>
                  <a:schemeClr val="accent1"/>
                </a:solidFill>
                <a:latin typeface="等线" panose="02010600030101010101" pitchFamily="2" charset="-122"/>
              </a:rPr>
              <a:t> memory to cache. Become a </a:t>
            </a:r>
            <a:r>
              <a:rPr lang="en-US" altLang="zh-CN" sz="2000" i="1" dirty="0" err="1">
                <a:solidFill>
                  <a:schemeClr val="accent1"/>
                </a:solidFill>
                <a:latin typeface="等线" panose="02010600030101010101" pitchFamily="2" charset="-122"/>
              </a:rPr>
              <a:t>nop</a:t>
            </a:r>
            <a:r>
              <a:rPr lang="en-US" altLang="zh-CN" sz="2000" dirty="0">
                <a:solidFill>
                  <a:schemeClr val="accent1"/>
                </a:solidFill>
                <a:latin typeface="等线" panose="02010600030101010101" pitchFamily="2" charset="-122"/>
              </a:rPr>
              <a:t> if not available.</a:t>
            </a:r>
            <a:endParaRPr lang="zh-CN" altLang="en-US" sz="2000" dirty="0">
              <a:solidFill>
                <a:schemeClr val="accent1"/>
              </a:solidFill>
              <a:latin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0183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Preventing Circumvention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Unique IDs</a:t>
            </a:r>
          </a:p>
          <a:p>
            <a:pPr lvl="1"/>
            <a:r>
              <a:rPr lang="en-US" altLang="zh-CN" sz="1800" dirty="0"/>
              <a:t>Bit patterns chosen as destination IDs must not appear anywhere else in the code memory except ID checks</a:t>
            </a:r>
          </a:p>
          <a:p>
            <a:r>
              <a:rPr lang="en-US" altLang="zh-CN" sz="2000" dirty="0"/>
              <a:t>Non-writable code</a:t>
            </a:r>
          </a:p>
          <a:p>
            <a:pPr lvl="1"/>
            <a:r>
              <a:rPr lang="en-US" altLang="zh-CN" sz="1800" dirty="0"/>
              <a:t>Program should not modify code memory at runtime</a:t>
            </a:r>
          </a:p>
          <a:p>
            <a:pPr lvl="2"/>
            <a:r>
              <a:rPr lang="en-US" altLang="zh-CN" sz="1600" dirty="0"/>
              <a:t>What about run-time code generation and self-modification?</a:t>
            </a:r>
          </a:p>
          <a:p>
            <a:r>
              <a:rPr lang="en-US" altLang="zh-CN" sz="2000" dirty="0"/>
              <a:t>Non-executable data</a:t>
            </a:r>
          </a:p>
          <a:p>
            <a:pPr lvl="1"/>
            <a:r>
              <a:rPr lang="en-US" altLang="zh-CN" sz="1800" dirty="0"/>
              <a:t>Program should not execute data as if it were code</a:t>
            </a:r>
          </a:p>
          <a:p>
            <a:r>
              <a:rPr lang="en-US" altLang="zh-CN" sz="2000" dirty="0"/>
              <a:t>Enforcement: hardware support + prohibit system calls that change protection state + verification at load-time</a:t>
            </a:r>
          </a:p>
        </p:txBody>
      </p:sp>
    </p:spTree>
    <p:extLst>
      <p:ext uri="{BB962C8B-B14F-4D97-AF65-F5344CB8AC3E}">
        <p14:creationId xmlns:p14="http://schemas.microsoft.com/office/powerpoint/2010/main" val="30064607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CFI Precision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Suppose a call from A goes to C, and a call from B goes to either C, or D </a:t>
            </a:r>
            <a:r>
              <a:rPr lang="en-US" altLang="zh-CN" dirty="0">
                <a:solidFill>
                  <a:schemeClr val="accent1"/>
                </a:solidFill>
              </a:rPr>
              <a:t>(when can this happen?)</a:t>
            </a:r>
          </a:p>
          <a:p>
            <a:pPr lvl="1"/>
            <a:r>
              <a:rPr lang="en-US" altLang="zh-CN" dirty="0"/>
              <a:t>CFI will use the same tag for C and D, but this allows an "invalid" call from A to D</a:t>
            </a:r>
          </a:p>
          <a:p>
            <a:pPr lvl="1"/>
            <a:r>
              <a:rPr lang="en-US" altLang="zh-CN" dirty="0"/>
              <a:t>Possible solution: duplicate code or inline</a:t>
            </a:r>
          </a:p>
          <a:p>
            <a:pPr lvl="1"/>
            <a:r>
              <a:rPr lang="en-US" altLang="zh-CN" dirty="0"/>
              <a:t>Possible solution: multiple tags</a:t>
            </a:r>
          </a:p>
        </p:txBody>
      </p:sp>
    </p:spTree>
    <p:extLst>
      <p:ext uri="{BB962C8B-B14F-4D97-AF65-F5344CB8AC3E}">
        <p14:creationId xmlns:p14="http://schemas.microsoft.com/office/powerpoint/2010/main" val="2066933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CFI Precision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Function F is called first from A, then from B; what's a valid destination for its return?</a:t>
            </a:r>
          </a:p>
          <a:p>
            <a:pPr lvl="1"/>
            <a:r>
              <a:rPr lang="en-US" altLang="zh-CN" dirty="0"/>
              <a:t>CFI will use the same tag for both call sites, but this allows F to return to B after being called from A</a:t>
            </a:r>
          </a:p>
          <a:p>
            <a:pPr lvl="1"/>
            <a:r>
              <a:rPr lang="en-US" altLang="zh-CN" dirty="0"/>
              <a:t>Solution: </a:t>
            </a:r>
            <a:r>
              <a:rPr lang="en-US" altLang="zh-CN" dirty="0">
                <a:solidFill>
                  <a:srgbClr val="C00000"/>
                </a:solidFill>
              </a:rPr>
              <a:t>shadow call stack</a:t>
            </a:r>
            <a:endParaRPr lang="zh-CN" altLang="en-US" dirty="0">
              <a:solidFill>
                <a:srgbClr val="C00000"/>
              </a:solidFill>
            </a:endParaRPr>
          </a:p>
          <a:p>
            <a:pPr lvl="2"/>
            <a:r>
              <a:rPr lang="en-US" altLang="zh-CN" dirty="0"/>
              <a:t>Maintain another stack, just for return address</a:t>
            </a:r>
          </a:p>
          <a:p>
            <a:pPr lvl="2"/>
            <a:r>
              <a:rPr lang="en-US" altLang="zh-CN" dirty="0"/>
              <a:t>Intel</a:t>
            </a:r>
            <a:r>
              <a:rPr lang="zh-CN" altLang="en-US" dirty="0"/>
              <a:t> </a:t>
            </a:r>
            <a:r>
              <a:rPr lang="en-US" altLang="zh-CN" dirty="0"/>
              <a:t>CET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rescue (not available yet)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9975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Security Guarantees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Effective against attacks based on illegitimate control-flow transfer</a:t>
            </a:r>
          </a:p>
          <a:p>
            <a:pPr lvl="1"/>
            <a:r>
              <a:rPr lang="en-US" altLang="zh-CN" dirty="0"/>
              <a:t>Stack-based buffer overflow, return-to-</a:t>
            </a:r>
            <a:r>
              <a:rPr lang="en-US" altLang="zh-CN" dirty="0" err="1"/>
              <a:t>libc</a:t>
            </a:r>
            <a:r>
              <a:rPr lang="en-US" altLang="zh-CN" dirty="0"/>
              <a:t> exploits, pointer subterfuge</a:t>
            </a:r>
          </a:p>
          <a:p>
            <a:r>
              <a:rPr lang="en-US" altLang="zh-CN" dirty="0"/>
              <a:t>Does </a:t>
            </a:r>
            <a:r>
              <a:rPr lang="en-US" altLang="zh-CN" u="sng" dirty="0"/>
              <a:t>not</a:t>
            </a:r>
            <a:r>
              <a:rPr lang="en-US" altLang="zh-CN" dirty="0"/>
              <a:t> protect against attacks that do not violate the program's original CFG</a:t>
            </a:r>
          </a:p>
          <a:p>
            <a:pPr lvl="1"/>
            <a:r>
              <a:rPr lang="en-US" altLang="zh-CN" dirty="0"/>
              <a:t>Incorrect arguments to system calls</a:t>
            </a:r>
          </a:p>
          <a:p>
            <a:pPr lvl="1"/>
            <a:r>
              <a:rPr lang="en-US" altLang="zh-CN" dirty="0"/>
              <a:t>Substitution of file names</a:t>
            </a:r>
          </a:p>
          <a:p>
            <a:pPr lvl="1"/>
            <a:r>
              <a:rPr lang="en-US" altLang="zh-CN" dirty="0"/>
              <a:t>Other data-only attacks</a:t>
            </a:r>
          </a:p>
        </p:txBody>
      </p:sp>
    </p:spTree>
    <p:extLst>
      <p:ext uri="{BB962C8B-B14F-4D97-AF65-F5344CB8AC3E}">
        <p14:creationId xmlns:p14="http://schemas.microsoft.com/office/powerpoint/2010/main" val="1046858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zh-CN" sz="1000">
                <a:latin typeface="Arial" panose="020B0604020202020204" pitchFamily="34" charset="0"/>
              </a:rPr>
              <a:t>slide </a:t>
            </a:r>
            <a:fld id="{344C38D5-95FD-45F7-95DE-9C8D94EE2374}" type="slidenum">
              <a:rPr lang="en-US" altLang="zh-CN" sz="1000">
                <a:latin typeface="Arial" panose="020B0604020202020204" pitchFamily="34" charset="0"/>
              </a:rPr>
              <a:pPr/>
              <a:t>21</a:t>
            </a:fld>
            <a:endParaRPr lang="en-US" altLang="zh-CN" sz="1000">
              <a:latin typeface="Arial" panose="020B0604020202020204" pitchFamily="34" charset="0"/>
            </a:endParaRP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Possible Execution of Memory</a:t>
            </a:r>
          </a:p>
        </p:txBody>
      </p:sp>
      <p:pic>
        <p:nvPicPr>
          <p:cNvPr id="28676" name="Picture 5" descr="erlings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7340"/>
            <a:ext cx="7396042" cy="388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6725709" y="889000"/>
            <a:ext cx="1305357" cy="34887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zh-CN" sz="1667">
                <a:solidFill>
                  <a:schemeClr val="tx1"/>
                </a:solidFill>
                <a:ea typeface="宋体" panose="02010600030101010101" pitchFamily="2" charset="-122"/>
              </a:rPr>
              <a:t>[Erlingsson]</a:t>
            </a:r>
          </a:p>
        </p:txBody>
      </p:sp>
    </p:spTree>
    <p:extLst>
      <p:ext uri="{BB962C8B-B14F-4D97-AF65-F5344CB8AC3E}">
        <p14:creationId xmlns:p14="http://schemas.microsoft.com/office/powerpoint/2010/main" val="711942136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TaintCheck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Dynamic taint analysis for automatic detection, analysis, and signature generation of exploits on commodity software, NDSS’05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481236"/>
            <a:ext cx="3602732" cy="23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23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TaintCheck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: Basic Ideas</a:t>
            </a:r>
          </a:p>
        </p:txBody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76231" indent="-476231">
              <a:buFont typeface="Wingdings" pitchFamily="2" charset="2"/>
              <a:buAutoNum type="arabicPeriod"/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Program execution normally derived from trusted sources, not attacker input</a:t>
            </a:r>
          </a:p>
          <a:p>
            <a:pPr marL="476231" indent="-476231">
              <a:buFont typeface="Wingdings" pitchFamily="2" charset="2"/>
              <a:buAutoNum type="arabicPeriod"/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Mark all input data to the computer as "tainted" (e.g., network, stdin, etc.)</a:t>
            </a:r>
          </a:p>
          <a:p>
            <a:pPr marL="476231" indent="-476231">
              <a:buFont typeface="Wingdings" pitchFamily="2" charset="2"/>
              <a:buAutoNum type="arabicPeriod"/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Monitor program execution and track how tainted data propagates (follow bytes, arithmetic operations, jump addresses, etc.)</a:t>
            </a:r>
          </a:p>
          <a:p>
            <a:pPr marL="476231" indent="-476231">
              <a:buFont typeface="Wingdings" pitchFamily="2" charset="2"/>
              <a:buAutoNum type="arabicPeriod"/>
            </a:pP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Detect when tainted data is used in dangerous ways</a:t>
            </a:r>
          </a:p>
        </p:txBody>
      </p:sp>
    </p:spTree>
    <p:extLst>
      <p:ext uri="{BB962C8B-B14F-4D97-AF65-F5344CB8AC3E}">
        <p14:creationId xmlns:p14="http://schemas.microsoft.com/office/powerpoint/2010/main" val="84991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Add Taint Checking code</a:t>
            </a:r>
          </a:p>
        </p:txBody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TaintCheck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first runs the code through an emulation environment (</a:t>
            </a:r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Valgrind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) and adds instructions to monitor tainted memory</a:t>
            </a:r>
          </a:p>
          <a:p>
            <a:endParaRPr 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3957" name="Rectangle 5"/>
          <p:cNvSpPr>
            <a:spLocks noChangeArrowheads="1"/>
          </p:cNvSpPr>
          <p:nvPr/>
        </p:nvSpPr>
        <p:spPr bwMode="auto">
          <a:xfrm>
            <a:off x="2667000" y="3149614"/>
            <a:ext cx="1333500" cy="1079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Binary re-writer</a:t>
            </a:r>
          </a:p>
        </p:txBody>
      </p:sp>
      <p:sp>
        <p:nvSpPr>
          <p:cNvPr id="253958" name="Rectangle 6"/>
          <p:cNvSpPr>
            <a:spLocks noChangeArrowheads="1"/>
          </p:cNvSpPr>
          <p:nvPr/>
        </p:nvSpPr>
        <p:spPr bwMode="auto">
          <a:xfrm>
            <a:off x="5143500" y="3530614"/>
            <a:ext cx="11430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Taint Check</a:t>
            </a:r>
          </a:p>
        </p:txBody>
      </p:sp>
      <p:sp>
        <p:nvSpPr>
          <p:cNvPr id="253961" name="AutoShape 9"/>
          <p:cNvSpPr>
            <a:spLocks noChangeArrowheads="1"/>
          </p:cNvSpPr>
          <p:nvPr/>
        </p:nvSpPr>
        <p:spPr bwMode="auto">
          <a:xfrm>
            <a:off x="4127500" y="2832114"/>
            <a:ext cx="1460500" cy="611188"/>
          </a:xfrm>
          <a:prstGeom prst="curvedDownArrow">
            <a:avLst>
              <a:gd name="adj1" fmla="val 47792"/>
              <a:gd name="adj2" fmla="val 95584"/>
              <a:gd name="adj3" fmla="val 33333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63" name="AutoShape 11"/>
          <p:cNvSpPr>
            <a:spLocks noChangeArrowheads="1"/>
          </p:cNvSpPr>
          <p:nvPr/>
        </p:nvSpPr>
        <p:spPr bwMode="auto">
          <a:xfrm rot="10800000">
            <a:off x="3873500" y="4356114"/>
            <a:ext cx="1460500" cy="611188"/>
          </a:xfrm>
          <a:prstGeom prst="curvedDownArrow">
            <a:avLst>
              <a:gd name="adj1" fmla="val 47792"/>
              <a:gd name="adj2" fmla="val 95584"/>
              <a:gd name="adj3" fmla="val 33333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72" name="Line 20"/>
          <p:cNvSpPr>
            <a:spLocks noChangeShapeType="1"/>
          </p:cNvSpPr>
          <p:nvPr/>
        </p:nvSpPr>
        <p:spPr bwMode="auto">
          <a:xfrm>
            <a:off x="2095500" y="2768614"/>
            <a:ext cx="0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73" name="Line 21"/>
          <p:cNvSpPr>
            <a:spLocks noChangeShapeType="1"/>
          </p:cNvSpPr>
          <p:nvPr/>
        </p:nvSpPr>
        <p:spPr bwMode="auto">
          <a:xfrm>
            <a:off x="2095500" y="3340114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74" name="Line 22"/>
          <p:cNvSpPr>
            <a:spLocks noChangeShapeType="1"/>
          </p:cNvSpPr>
          <p:nvPr/>
        </p:nvSpPr>
        <p:spPr bwMode="auto">
          <a:xfrm flipH="1">
            <a:off x="2095500" y="3975114"/>
            <a:ext cx="571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75" name="Line 23"/>
          <p:cNvSpPr>
            <a:spLocks noChangeShapeType="1"/>
          </p:cNvSpPr>
          <p:nvPr/>
        </p:nvSpPr>
        <p:spPr bwMode="auto">
          <a:xfrm>
            <a:off x="2095500" y="3975114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78" name="Text Box 26"/>
          <p:cNvSpPr txBox="1">
            <a:spLocks noChangeArrowheads="1"/>
          </p:cNvSpPr>
          <p:nvPr/>
        </p:nvSpPr>
        <p:spPr bwMode="auto">
          <a:xfrm>
            <a:off x="1891771" y="2418042"/>
            <a:ext cx="14895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X86 instructions</a:t>
            </a:r>
          </a:p>
        </p:txBody>
      </p:sp>
      <p:sp>
        <p:nvSpPr>
          <p:cNvPr id="253979" name="Text Box 27"/>
          <p:cNvSpPr txBox="1">
            <a:spLocks noChangeArrowheads="1"/>
          </p:cNvSpPr>
          <p:nvPr/>
        </p:nvSpPr>
        <p:spPr bwMode="auto">
          <a:xfrm>
            <a:off x="4381500" y="2514615"/>
            <a:ext cx="7344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UCode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80" name="Text Box 28"/>
          <p:cNvSpPr txBox="1">
            <a:spLocks noChangeArrowheads="1"/>
          </p:cNvSpPr>
          <p:nvPr/>
        </p:nvSpPr>
        <p:spPr bwMode="auto">
          <a:xfrm>
            <a:off x="4495271" y="4958042"/>
            <a:ext cx="73449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UCode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81" name="Text Box 29"/>
          <p:cNvSpPr txBox="1">
            <a:spLocks noChangeArrowheads="1"/>
          </p:cNvSpPr>
          <p:nvPr/>
        </p:nvSpPr>
        <p:spPr bwMode="auto">
          <a:xfrm>
            <a:off x="1841500" y="4356114"/>
            <a:ext cx="148951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X86 instructions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sp>
        <p:nvSpPr>
          <p:cNvPr id="253982" name="Text Box 30"/>
          <p:cNvSpPr txBox="1">
            <a:spLocks noChangeArrowheads="1"/>
          </p:cNvSpPr>
          <p:nvPr/>
        </p:nvSpPr>
        <p:spPr bwMode="auto">
          <a:xfrm>
            <a:off x="5651500" y="5054615"/>
            <a:ext cx="19912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Dynamic taint analysis</a:t>
            </a:r>
          </a:p>
        </p:txBody>
      </p:sp>
    </p:spTree>
    <p:extLst>
      <p:ext uri="{BB962C8B-B14F-4D97-AF65-F5344CB8AC3E}">
        <p14:creationId xmlns:p14="http://schemas.microsoft.com/office/powerpoint/2010/main" val="2242554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TaintCheck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Detection Modules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 err="1">
                <a:latin typeface="+mn-lt"/>
                <a:ea typeface="+mn-ea"/>
                <a:cs typeface="+mn-ea"/>
                <a:sym typeface="+mn-lt"/>
              </a:rPr>
              <a:t>TaintSeed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: Mark untrusted data as tainted</a:t>
            </a:r>
          </a:p>
          <a:p>
            <a:r>
              <a:rPr kumimoji="1" lang="en-US" altLang="zh-CN" sz="2000" dirty="0" err="1">
                <a:latin typeface="+mn-lt"/>
                <a:ea typeface="+mn-ea"/>
                <a:cs typeface="+mn-ea"/>
                <a:sym typeface="+mn-lt"/>
              </a:rPr>
              <a:t>TaintTracker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: Track each instruction, determine if result is tainted</a:t>
            </a:r>
          </a:p>
          <a:p>
            <a:r>
              <a:rPr kumimoji="1" lang="en-US" altLang="zh-CN" sz="2000" dirty="0" err="1">
                <a:latin typeface="+mn-lt"/>
                <a:ea typeface="+mn-ea"/>
                <a:cs typeface="+mn-ea"/>
                <a:sym typeface="+mn-lt"/>
              </a:rPr>
              <a:t>TaintAssert</a:t>
            </a:r>
            <a:r>
              <a:rPr kumimoji="1" lang="en-US" altLang="zh-CN" sz="2000" dirty="0">
                <a:latin typeface="+mn-lt"/>
                <a:ea typeface="+mn-ea"/>
                <a:cs typeface="+mn-ea"/>
                <a:sym typeface="+mn-lt"/>
              </a:rPr>
              <a:t>: Check is tainted data is used dangerously</a:t>
            </a:r>
          </a:p>
          <a:p>
            <a:endParaRPr kumimoji="1" lang="en-US" altLang="zh-CN" sz="2000" dirty="0">
              <a:latin typeface="+mn-lt"/>
              <a:ea typeface="+mn-ea"/>
              <a:cs typeface="+mn-ea"/>
              <a:sym typeface="+mn-lt"/>
            </a:endParaRPr>
          </a:p>
          <a:p>
            <a:endParaRPr kumimoji="1" lang="zh-CN" altLang="en-US" sz="20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Picture 3" descr="fig1.png"/>
          <p:cNvPicPr>
            <a:picLocks noChangeAspect="1"/>
          </p:cNvPicPr>
          <p:nvPr/>
        </p:nvPicPr>
        <p:blipFill>
          <a:blip r:embed="rId2"/>
          <a:srcRect l="15481" t="42222" r="15481" b="42223"/>
          <a:stretch>
            <a:fillRect/>
          </a:stretch>
        </p:blipFill>
        <p:spPr>
          <a:xfrm>
            <a:off x="683568" y="3001516"/>
            <a:ext cx="7900307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64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TaintSeed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Marks any data from untrusted sources as "tainted"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Each byte of memory has a four-byte shadow memory (!) that stores a pointer to a Taint data structure if that location is tainted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Else store a NULL pointer</a:t>
            </a:r>
          </a:p>
          <a:p>
            <a:pPr lvl="2"/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9736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TaintTracker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Tracks each instruction that manipulates data in order to determine whether the result is tainted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When the result of an instruction is tainted by one of the operands, </a:t>
            </a:r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TaintTracker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sets the shadow memory of the result to point to the same Taint data structure as the tainted operand</a:t>
            </a:r>
          </a:p>
          <a:p>
            <a:pPr lvl="2"/>
            <a:endParaRPr lang="en-US" dirty="0">
              <a:latin typeface="+mn-lt"/>
              <a:ea typeface="+mn-ea"/>
              <a:cs typeface="+mn-ea"/>
              <a:sym typeface="+mn-lt"/>
            </a:endParaRPr>
          </a:p>
          <a:p>
            <a:pPr lvl="2"/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9211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TaintCheck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Detection Modules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rmAutofit/>
          </a:bodyPr>
          <a:lstStyle/>
          <a:p>
            <a:r>
              <a:rPr kumimoji="1" lang="en-US" altLang="zh-CN" sz="2800" dirty="0" err="1">
                <a:latin typeface="+mn-lt"/>
                <a:ea typeface="+mn-ea"/>
                <a:cs typeface="+mn-ea"/>
                <a:sym typeface="+mn-lt"/>
              </a:rPr>
              <a:t>TaintAssert</a:t>
            </a:r>
            <a:endParaRPr kumimoji="1" lang="en-US" altLang="zh-CN" sz="28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Jump addresses: function pointers or offsets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Format strings: is tainted data used as a format string 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arg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?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System call arguments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Application or library customized checks</a:t>
            </a:r>
          </a:p>
          <a:p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3136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When does </a:t>
            </a:r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TaintCheck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Give a False Positive?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>
                <a:latin typeface="+mn-lt"/>
                <a:ea typeface="+mn-ea"/>
                <a:cs typeface="+mn-ea"/>
                <a:sym typeface="+mn-lt"/>
              </a:rPr>
              <a:t>TaintCheck</a:t>
            </a: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 detects that tainted data is being used in an illegitimate way even when there is no attack taking place. Possibilities:</a:t>
            </a:r>
          </a:p>
          <a:p>
            <a:pPr lvl="1"/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There are vulnerabilities in the program and need to be fixed, or</a:t>
            </a:r>
          </a:p>
          <a:p>
            <a:pPr lvl="1"/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The program performs sanity checks before using the data</a:t>
            </a:r>
          </a:p>
          <a:p>
            <a:pPr lvl="1"/>
            <a:endParaRPr 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9268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Performance Evaluation – CPU Bound Process</a:t>
            </a:r>
          </a:p>
        </p:txBody>
      </p:sp>
      <p:sp>
        <p:nvSpPr>
          <p:cNvPr id="26829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Hardware: 2.00 GHz Pentium 4, 512 MB RAM, </a:t>
            </a:r>
            <a:r>
              <a:rPr lang="en-US" sz="2400" dirty="0" err="1">
                <a:latin typeface="+mn-lt"/>
                <a:ea typeface="+mn-ea"/>
                <a:cs typeface="+mn-ea"/>
                <a:sym typeface="+mn-lt"/>
              </a:rPr>
              <a:t>RedHat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8.0</a:t>
            </a:r>
          </a:p>
          <a:p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Application: bzip2(15mb)</a:t>
            </a:r>
          </a:p>
          <a:p>
            <a:pPr lvl="1"/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Normal runtime 8.2s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Valgrind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nullgrind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skin runtime: 25.6s (3.1x)</a:t>
            </a:r>
          </a:p>
          <a:p>
            <a:pPr lvl="1"/>
            <a:r>
              <a:rPr lang="en-US" sz="2000" dirty="0" err="1">
                <a:latin typeface="+mn-lt"/>
                <a:ea typeface="+mn-ea"/>
                <a:cs typeface="+mn-ea"/>
                <a:sym typeface="+mn-lt"/>
              </a:rPr>
              <a:t>Memcheck</a:t>
            </a:r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 runtime: 109s (13.3x)</a:t>
            </a:r>
          </a:p>
          <a:p>
            <a:pPr lvl="1"/>
            <a:r>
              <a:rPr lang="en-US" sz="2000" dirty="0" err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TaintCheck</a:t>
            </a:r>
            <a:r>
              <a:rPr lang="en-US" sz="20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 runtime: 305s (37.2x)</a:t>
            </a:r>
          </a:p>
        </p:txBody>
      </p:sp>
    </p:spTree>
    <p:extLst>
      <p:ext uri="{BB962C8B-B14F-4D97-AF65-F5344CB8AC3E}">
        <p14:creationId xmlns:p14="http://schemas.microsoft.com/office/powerpoint/2010/main" val="107831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Performance Overhead of Apache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 more representative case, network and I/O</a:t>
            </a:r>
          </a:p>
          <a:p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71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648" y="1849388"/>
            <a:ext cx="5790952" cy="379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905483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Only incur 14% overhead!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36434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Android Background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Applications written in Java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Java Native Interface (JNI)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Compiled into </a:t>
            </a:r>
            <a:r>
              <a:rPr lang="en-US" sz="2333" dirty="0">
                <a:latin typeface="+mn-lt"/>
                <a:ea typeface="+mn-ea"/>
                <a:cs typeface="+mn-ea"/>
                <a:sym typeface="+mn-lt"/>
              </a:rPr>
              <a:t>Dalvik Executable</a:t>
            </a:r>
            <a:r>
              <a:rPr lang="zh-CN" altLang="en-US" sz="2333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en-US" sz="2333" dirty="0">
                <a:latin typeface="+mn-lt"/>
                <a:ea typeface="+mn-ea"/>
                <a:cs typeface="+mn-ea"/>
                <a:sym typeface="+mn-lt"/>
              </a:rPr>
              <a:t>(DEX) byte-code format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Executes within </a:t>
            </a:r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Dalvik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VM interpreter instance</a:t>
            </a:r>
          </a:p>
          <a:p>
            <a:pPr lvl="2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Register-based as opposed to stack-based</a:t>
            </a:r>
          </a:p>
          <a:p>
            <a:pPr lvl="2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Runs isolated on the platform</a:t>
            </a:r>
          </a:p>
          <a:p>
            <a:pPr lvl="3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Has unique UNIX user identities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Components communicate via binder IPC mechanism</a:t>
            </a:r>
          </a:p>
        </p:txBody>
      </p:sp>
    </p:spTree>
    <p:extLst>
      <p:ext uri="{BB962C8B-B14F-4D97-AF65-F5344CB8AC3E}">
        <p14:creationId xmlns:p14="http://schemas.microsoft.com/office/powerpoint/2010/main" val="3304420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Motivation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Historical problem with computer software: privacy violations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Unwitting users</a:t>
            </a:r>
          </a:p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Problem exacerbated by smartphones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Almost ubiquitously store private information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Large array of sensors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Monetization pressures to detriment of user privacy</a:t>
            </a:r>
          </a:p>
          <a:p>
            <a:pPr lvl="1"/>
            <a:r>
              <a:rPr lang="en-US" sz="1800" dirty="0">
                <a:latin typeface="+mn-lt"/>
                <a:ea typeface="+mn-ea"/>
                <a:cs typeface="+mn-ea"/>
                <a:sym typeface="+mn-lt"/>
              </a:rPr>
              <a:t>Cited by paper: [12, 19, 35]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985292"/>
            <a:ext cx="2447627" cy="3626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220072" y="4873724"/>
            <a:ext cx="354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Android’s coarse-grained privacy control</a:t>
            </a:r>
          </a:p>
        </p:txBody>
      </p:sp>
    </p:spTree>
    <p:extLst>
      <p:ext uri="{BB962C8B-B14F-4D97-AF65-F5344CB8AC3E}">
        <p14:creationId xmlns:p14="http://schemas.microsoft.com/office/powerpoint/2010/main" val="39347413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Motivation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Current privacy control methods arguably inadequate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Idea: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Can’t change the current system without repercussions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Instead, create a method to audit untrusted applications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Execution: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Must be able to detect potential misuses of private information, 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And be fast enough to be usable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pic>
        <p:nvPicPr>
          <p:cNvPr id="10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985292"/>
            <a:ext cx="2447627" cy="3626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8"/>
          <p:cNvSpPr txBox="1"/>
          <p:nvPr/>
        </p:nvSpPr>
        <p:spPr>
          <a:xfrm>
            <a:off x="5220072" y="4873724"/>
            <a:ext cx="3542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Android’s coarse-grained privacy control</a:t>
            </a:r>
          </a:p>
        </p:txBody>
      </p:sp>
    </p:spTree>
    <p:extLst>
      <p:ext uri="{BB962C8B-B14F-4D97-AF65-F5344CB8AC3E}">
        <p14:creationId xmlns:p14="http://schemas.microsoft.com/office/powerpoint/2010/main" val="19954780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Taint Sources &amp; Sink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Low-bandwidth sensors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Location, accelerometer</a:t>
            </a:r>
          </a:p>
          <a:p>
            <a:pPr lvl="1"/>
            <a:endParaRPr lang="en-US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High-bandwidth sensors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Microphone, camera </a:t>
            </a:r>
          </a:p>
          <a:p>
            <a:pPr lvl="1"/>
            <a:endParaRPr lang="en-US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Information database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Address book, SMS, phone call log, etc.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940152" y="1273324"/>
            <a:ext cx="2899048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Device identifiers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IMEI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Network taint sink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WiFi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3G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SMS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29102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Architecture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89348"/>
            <a:ext cx="7396117" cy="3528392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40885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Architecture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0000" y="1143000"/>
            <a:ext cx="6379303" cy="426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  <p:cxnSp>
        <p:nvCxnSpPr>
          <p:cNvPr id="19" name="Elbow Connector 18"/>
          <p:cNvCxnSpPr/>
          <p:nvPr/>
        </p:nvCxnSpPr>
        <p:spPr>
          <a:xfrm rot="16200000" flipH="1">
            <a:off x="2635250" y="2317750"/>
            <a:ext cx="762000" cy="698500"/>
          </a:xfrm>
          <a:prstGeom prst="bentConnector3">
            <a:avLst>
              <a:gd name="adj1" fmla="val 100000"/>
            </a:avLst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16200000" flipH="1">
            <a:off x="3492500" y="3556000"/>
            <a:ext cx="1270000" cy="254000"/>
          </a:xfrm>
          <a:prstGeom prst="bentConnector3">
            <a:avLst>
              <a:gd name="adj1" fmla="val -1724"/>
            </a:avLst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/>
          <p:nvPr/>
        </p:nvCxnSpPr>
        <p:spPr>
          <a:xfrm rot="5400000" flipH="1" flipV="1">
            <a:off x="4508500" y="3556000"/>
            <a:ext cx="1270000" cy="254000"/>
          </a:xfrm>
          <a:prstGeom prst="bentConnector3">
            <a:avLst>
              <a:gd name="adj1" fmla="val 99655"/>
            </a:avLst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/>
          <p:nvPr/>
        </p:nvCxnSpPr>
        <p:spPr>
          <a:xfrm flipV="1">
            <a:off x="5969000" y="2476500"/>
            <a:ext cx="635000" cy="571500"/>
          </a:xfrm>
          <a:prstGeom prst="bentConnector3">
            <a:avLst>
              <a:gd name="adj1" fmla="val 101724"/>
            </a:avLst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5400000">
            <a:off x="6508088" y="2000250"/>
            <a:ext cx="445162" cy="662"/>
          </a:xfrm>
          <a:prstGeom prst="straightConnector1">
            <a:avLst/>
          </a:prstGeom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/>
          <p:cNvGrpSpPr/>
          <p:nvPr/>
        </p:nvGrpSpPr>
        <p:grpSpPr>
          <a:xfrm>
            <a:off x="4000500" y="4572000"/>
            <a:ext cx="1206500" cy="254000"/>
            <a:chOff x="3886200" y="5486400"/>
            <a:chExt cx="1447800" cy="304800"/>
          </a:xfrm>
        </p:grpSpPr>
        <p:cxnSp>
          <p:nvCxnSpPr>
            <p:cNvPr id="61" name="Straight Connector 60"/>
            <p:cNvCxnSpPr/>
            <p:nvPr/>
          </p:nvCxnSpPr>
          <p:spPr>
            <a:xfrm rot="5400000">
              <a:off x="3733800" y="5638800"/>
              <a:ext cx="30480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Elbow Connector 62"/>
            <p:cNvCxnSpPr/>
            <p:nvPr/>
          </p:nvCxnSpPr>
          <p:spPr>
            <a:xfrm flipV="1">
              <a:off x="3886200" y="5486400"/>
              <a:ext cx="1447800" cy="304800"/>
            </a:xfrm>
            <a:prstGeom prst="bentConnector3">
              <a:avLst>
                <a:gd name="adj1" fmla="val 101180"/>
              </a:avLst>
            </a:prstGeom>
            <a:ln w="57150">
              <a:solidFill>
                <a:srgbClr val="FF0000"/>
              </a:solidFill>
              <a:headEnd type="none" w="med" len="med"/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9679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Four Types of Tainting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From heap to heap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From heap to stack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From stack to stack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From stack to heap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1273324"/>
            <a:ext cx="4225356" cy="386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640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Heap to Stack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 property of Java: all operations must be done through the stack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E.g., "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A.a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 = 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B.b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" will be compiled to:</a:t>
            </a:r>
          </a:p>
          <a:p>
            <a:pPr lvl="2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GET "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A.a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" to the stack</a:t>
            </a:r>
          </a:p>
          <a:p>
            <a:pPr lvl="2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PUT the value to "</a:t>
            </a:r>
            <a:r>
              <a:rPr kumimoji="1" lang="en-US" altLang="zh-CN" dirty="0" err="1">
                <a:latin typeface="+mn-lt"/>
                <a:ea typeface="+mn-ea"/>
                <a:cs typeface="+mn-ea"/>
                <a:sym typeface="+mn-lt"/>
              </a:rPr>
              <a:t>B.b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"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131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Heap to Stack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String </a:t>
            </a:r>
            <a:r>
              <a:rPr kumimoji="1" lang="en-US" altLang="zh-CN" sz="2800" dirty="0" err="1">
                <a:latin typeface="+mn-lt"/>
                <a:ea typeface="+mn-ea"/>
                <a:cs typeface="+mn-ea"/>
                <a:sym typeface="+mn-lt"/>
              </a:rPr>
              <a:t>orig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 is tainted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On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heap: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 err="1">
                <a:latin typeface="+mn-lt"/>
                <a:ea typeface="+mn-ea"/>
                <a:cs typeface="+mn-ea"/>
                <a:sym typeface="+mn-lt"/>
              </a:rPr>
              <a:t>orig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and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 err="1">
                <a:latin typeface="+mn-lt"/>
                <a:ea typeface="+mn-ea"/>
                <a:cs typeface="+mn-ea"/>
                <a:sym typeface="+mn-lt"/>
              </a:rPr>
              <a:t>dst</a:t>
            </a:r>
            <a:endParaRPr kumimoji="1" lang="en-US" altLang="zh-CN" sz="2400" dirty="0">
              <a:latin typeface="+mn-lt"/>
              <a:ea typeface="+mn-ea"/>
              <a:cs typeface="+mn-ea"/>
              <a:sym typeface="+mn-lt"/>
            </a:endParaRP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On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stack: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 err="1">
                <a:latin typeface="+mn-lt"/>
                <a:ea typeface="+mn-ea"/>
                <a:cs typeface="+mn-ea"/>
                <a:sym typeface="+mn-lt"/>
              </a:rPr>
              <a:t>tmp</a:t>
            </a:r>
            <a:endParaRPr kumimoji="1" lang="en-US" altLang="zh-CN" sz="2400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Heap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stack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tainted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object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generates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a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primitive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type,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whose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taint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tag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will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propagated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stack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variable</a:t>
            </a:r>
          </a:p>
          <a:p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Stack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28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800" dirty="0">
                <a:latin typeface="+mn-lt"/>
                <a:ea typeface="+mn-ea"/>
                <a:cs typeface="+mn-ea"/>
                <a:sym typeface="+mn-lt"/>
              </a:rPr>
              <a:t>heap</a:t>
            </a:r>
          </a:p>
          <a:p>
            <a:pPr lvl="1"/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taint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tag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will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also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propagate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kumimoji="1" lang="zh-CN" altLang="en-US" sz="24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sz="2400" dirty="0">
                <a:latin typeface="+mn-lt"/>
                <a:ea typeface="+mn-ea"/>
                <a:cs typeface="+mn-ea"/>
                <a:sym typeface="+mn-lt"/>
              </a:rPr>
              <a:t>heap</a:t>
            </a:r>
            <a:endParaRPr kumimoji="1" lang="zh-CN" altLang="en-US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625252"/>
            <a:ext cx="4656518" cy="1449671"/>
          </a:xfrm>
          <a:prstGeom prst="rect">
            <a:avLst/>
          </a:prstGeom>
          <a:ln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13750687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>
                <a:latin typeface="+mn-lt"/>
                <a:ea typeface="+mn-ea"/>
                <a:cs typeface="+mn-ea"/>
                <a:sym typeface="+mn-lt"/>
              </a:rPr>
              <a:t>Taint</a:t>
            </a:r>
            <a:r>
              <a:rPr lang="en-US" altLang="zh-CN" sz="3200" dirty="0" err="1">
                <a:latin typeface="+mn-lt"/>
                <a:ea typeface="+mn-ea"/>
                <a:cs typeface="+mn-ea"/>
                <a:sym typeface="+mn-lt"/>
              </a:rPr>
              <a:t>D</a:t>
            </a:r>
            <a:r>
              <a:rPr lang="en-US" sz="3200" dirty="0" err="1">
                <a:latin typeface="+mn-lt"/>
                <a:ea typeface="+mn-ea"/>
                <a:cs typeface="+mn-ea"/>
                <a:sym typeface="+mn-lt"/>
              </a:rPr>
              <a:t>roid</a:t>
            </a:r>
            <a:r>
              <a:rPr lang="en-US" sz="3200" dirty="0">
                <a:latin typeface="+mn-lt"/>
                <a:ea typeface="+mn-ea"/>
                <a:cs typeface="+mn-ea"/>
                <a:sym typeface="+mn-lt"/>
              </a:rPr>
              <a:t>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3250704" cy="3771636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When App is invoked, a new stack frame is allocated</a:t>
            </a:r>
          </a:p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Registers (variables) are placed on the stack</a:t>
            </a:r>
          </a:p>
          <a:p>
            <a:r>
              <a:rPr lang="en-US" sz="2000" dirty="0">
                <a:latin typeface="+mn-lt"/>
                <a:ea typeface="+mn-ea"/>
                <a:cs typeface="+mn-ea"/>
                <a:sym typeface="+mn-lt"/>
              </a:rPr>
              <a:t>Stack frame are twice as big for taint tags</a:t>
            </a:r>
          </a:p>
          <a:p>
            <a:endParaRPr lang="en-US" sz="2000" dirty="0">
              <a:latin typeface="+mn-lt"/>
              <a:ea typeface="+mn-ea"/>
              <a:cs typeface="+mn-ea"/>
              <a:sym typeface="+mn-lt"/>
            </a:endParaRPr>
          </a:p>
          <a:p>
            <a:pPr marL="30479" indent="0">
              <a:buNone/>
            </a:pPr>
            <a:r>
              <a:rPr lang="en-US" sz="3200" dirty="0">
                <a:latin typeface="+mn-lt"/>
                <a:ea typeface="+mn-ea"/>
                <a:cs typeface="+mn-ea"/>
                <a:sym typeface="+mn-lt"/>
              </a:rPr>
              <a:t>    </a:t>
            </a:r>
          </a:p>
          <a:p>
            <a:endParaRPr 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305968"/>
            <a:ext cx="5156786" cy="528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049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Design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Variable Level Tracking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Primary Tracking Method</a:t>
            </a:r>
          </a:p>
          <a:p>
            <a:pPr lvl="2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Propagation Rules are key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Only save one tag for an array, e.g., String</a:t>
            </a:r>
          </a:p>
          <a:p>
            <a:pPr lvl="2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Better performance, but may cause false positive</a:t>
            </a:r>
          </a:p>
          <a:p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33733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Taint Propagation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489348"/>
            <a:ext cx="88900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501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Design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Internal VM methods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Relatively small number of such methods (5 in 185)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Manually inspected and patched to propagate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JNI methods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Patch the call bridge to provide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When a JNI returns, consults a method profile table for tag propagation updates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8665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Design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Message Level Tracking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Binder IPC mechanism (centralized location)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Entire message is labeled instead of variables</a:t>
            </a:r>
          </a:p>
          <a:p>
            <a:pPr lvl="2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Trade off between performance and accuracy</a:t>
            </a:r>
          </a:p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File Level Tracking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Taint label stored in the extended file attribute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Entire file is labeled</a:t>
            </a:r>
          </a:p>
          <a:p>
            <a:pPr lvl="2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Again, trade off between performance and accuracy</a:t>
            </a:r>
          </a:p>
          <a:p>
            <a:pPr lvl="1"/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Taint label propagated to variables on access</a:t>
            </a:r>
          </a:p>
        </p:txBody>
      </p:sp>
    </p:spTree>
    <p:extLst>
      <p:ext uri="{BB962C8B-B14F-4D97-AF65-F5344CB8AC3E}">
        <p14:creationId xmlns:p14="http://schemas.microsoft.com/office/powerpoint/2010/main" val="34536399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Identifying Privacy Data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Each source must be studied carefully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False Positives if wrong source is tainted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False Negative if a source is missed</a:t>
            </a:r>
          </a:p>
        </p:txBody>
      </p:sp>
    </p:spTree>
    <p:extLst>
      <p:ext uri="{BB962C8B-B14F-4D97-AF65-F5344CB8AC3E}">
        <p14:creationId xmlns:p14="http://schemas.microsoft.com/office/powerpoint/2010/main" val="23944203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Design: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Low-bandwidth Sensors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Variety of privacy data obtain from these sensors</a:t>
            </a:r>
          </a:p>
          <a:p>
            <a:pPr lvl="2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Ex: Location, and Accelerometer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Changes frequently, and used by many applications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Most smartphone OS have some type of manager to multiplex this information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Android privacy hook (labels) in </a:t>
            </a:r>
            <a:r>
              <a:rPr lang="en-US" i="1" dirty="0" err="1">
                <a:latin typeface="+mn-lt"/>
                <a:ea typeface="+mn-ea"/>
                <a:cs typeface="+mn-ea"/>
                <a:sym typeface="+mn-lt"/>
              </a:rPr>
              <a:t>LocationManager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and </a:t>
            </a:r>
            <a:r>
              <a:rPr lang="en-US" i="1" dirty="0" err="1">
                <a:latin typeface="+mn-lt"/>
                <a:ea typeface="+mn-ea"/>
                <a:cs typeface="+mn-ea"/>
                <a:sym typeface="+mn-lt"/>
              </a:rPr>
              <a:t>SensorManager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Applications</a:t>
            </a:r>
          </a:p>
        </p:txBody>
      </p:sp>
    </p:spTree>
    <p:extLst>
      <p:ext uri="{BB962C8B-B14F-4D97-AF65-F5344CB8AC3E}">
        <p14:creationId xmlns:p14="http://schemas.microsoft.com/office/powerpoint/2010/main" val="23978173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Design: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High-bandwidth Sensors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Include privacy information such Microphones and Cameras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Returns a large amount of data and is only used by one application at time</a:t>
            </a:r>
          </a:p>
          <a:p>
            <a:pPr lvl="2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Sensor information is propagated through large data buffers and/or files</a:t>
            </a:r>
          </a:p>
          <a:p>
            <a:pPr lvl="2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Hooks placed in these data buffers and files</a:t>
            </a:r>
          </a:p>
          <a:p>
            <a:pPr lvl="2"/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02034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Design: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Information Databases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Contact and SMS (Text) Messages are often stored in file based databases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Taint Tags place on these files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Device Identifiers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Information that Identifies the phone or user</a:t>
            </a:r>
          </a:p>
          <a:p>
            <a:pPr lvl="2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Ex SIM card identifiers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Some are access through well defined APIs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APIs are hooked</a:t>
            </a:r>
          </a:p>
          <a:p>
            <a:pPr lvl="1"/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7220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Design: Sink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Network Taint Sink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When data is transmitted out of the network interface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Taint is place in VM Interpreter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Label read when the socket library is invoked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Summary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Privacy data is labeled (tainted)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Propagates up and down the architecture.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These labels are read and thus… </a:t>
            </a:r>
          </a:p>
        </p:txBody>
      </p:sp>
    </p:spTree>
    <p:extLst>
      <p:ext uri="{BB962C8B-B14F-4D97-AF65-F5344CB8AC3E}">
        <p14:creationId xmlns:p14="http://schemas.microsoft.com/office/powerpoint/2010/main" val="2256238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Contributions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produced useful results for every application tested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 useful privacy analysis tool was implemented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produced no false positives in experiments completed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high performance in design</a:t>
            </a:r>
          </a:p>
          <a:p>
            <a:pPr lvl="1"/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also, released to public</a:t>
            </a:r>
          </a:p>
          <a:p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39830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Experimental Results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9552" y="1146069"/>
          <a:ext cx="7992888" cy="41508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22420"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Observed Behavior (#</a:t>
                      </a:r>
                      <a:r>
                        <a:rPr lang="en-US" sz="1600" b="0" i="0" baseline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of apps)</a:t>
                      </a:r>
                      <a:endParaRPr lang="en-US" sz="1600" b="0" i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6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Details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0178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Phone Information to Content</a:t>
                      </a:r>
                      <a:r>
                        <a:rPr lang="en-US" sz="1400" b="0" i="0" baseline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Servers (2)</a:t>
                      </a:r>
                      <a:endParaRPr lang="en-US" sz="1400" b="0" i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 apps sent out the phone number IMSI, and ICC-ID along with geo-coordinates to the app’s content server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0178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Device ID to Content Servers</a:t>
                      </a:r>
                      <a:r>
                        <a:rPr lang="en-US" sz="1400" b="0" i="0" baseline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(7)*</a:t>
                      </a:r>
                      <a:endParaRPr lang="en-US" sz="1400" b="0" i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 social, 1 shopping, 1 reference and 3 other apps transmitted the IMEI number to the app’s content server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8114"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Location</a:t>
                      </a:r>
                      <a:r>
                        <a:rPr lang="en-US" sz="1400" b="0" i="0" baseline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to Advertisement Servers (15)</a:t>
                      </a:r>
                      <a:endParaRPr lang="en-US" sz="1400" b="0" i="0" dirty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 apps sent geo-coordinates to ad.qwapi.com, 5 apps to admob.com,</a:t>
                      </a:r>
                    </a:p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 apps to ads.mobclix.com (1 sent location both to admob.com and</a:t>
                      </a:r>
                    </a:p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ads.mobclix.com) and 4 apps sent location</a:t>
                      </a:r>
                    </a:p>
                    <a:p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to data.</a:t>
                      </a:r>
                      <a:r>
                        <a:rPr lang="en-US" altLang="zh-CN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fl</a:t>
                      </a:r>
                      <a:r>
                        <a:rPr lang="en-US" sz="1400" b="0" i="0" dirty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urry.com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2077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Experimental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produced no false positives on the application set tested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1/2 of applications shared location data with advertising servers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~1/3 expose device ID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Authors claim no perceived latency in using interactive applications</a:t>
            </a:r>
          </a:p>
          <a:p>
            <a:r>
              <a:rPr lang="en-US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 shown to be qualitatively useful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945859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Weaknesses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Mentioned by </a:t>
            </a:r>
            <a:r>
              <a:rPr lang="en-US" sz="2800" dirty="0" err="1">
                <a:latin typeface="+mn-lt"/>
                <a:ea typeface="+mn-ea"/>
                <a:cs typeface="+mn-ea"/>
                <a:sym typeface="+mn-lt"/>
              </a:rPr>
              <a:t>Enck</a:t>
            </a:r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 et al.:</a:t>
            </a:r>
          </a:p>
          <a:p>
            <a:pPr lvl="1"/>
            <a:r>
              <a:rPr lang="en-US" sz="2400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can be circumvented by implicit information flow</a:t>
            </a:r>
          </a:p>
          <a:p>
            <a:pPr lvl="1"/>
            <a:r>
              <a:rPr lang="en-US" sz="2400" dirty="0" err="1">
                <a:latin typeface="+mn-lt"/>
                <a:ea typeface="+mn-ea"/>
                <a:cs typeface="+mn-ea"/>
                <a:sym typeface="+mn-lt"/>
              </a:rPr>
              <a:t>TaintDroid</a:t>
            </a:r>
            <a:r>
              <a:rPr lang="en-US" sz="2400" dirty="0">
                <a:latin typeface="+mn-lt"/>
                <a:ea typeface="+mn-ea"/>
                <a:cs typeface="+mn-ea"/>
                <a:sym typeface="+mn-lt"/>
              </a:rPr>
              <a:t> cannot tell if tainted information re-enters the phone after leaving</a:t>
            </a:r>
          </a:p>
          <a:p>
            <a:r>
              <a:rPr lang="en-US" sz="2800" dirty="0">
                <a:latin typeface="+mn-lt"/>
                <a:ea typeface="+mn-ea"/>
                <a:cs typeface="+mn-ea"/>
                <a:sym typeface="+mn-lt"/>
              </a:rPr>
              <a:t>Interactive application latency was reported anecdotally, but could have been measured more formally</a:t>
            </a:r>
          </a:p>
          <a:p>
            <a:pPr marL="0" indent="0">
              <a:buNone/>
            </a:pPr>
            <a:endParaRPr lang="en-US" sz="2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FAB73BC-B049-4115-A692-8D63A059BF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85088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Evading Tainting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if (x == 0)  y = 0; </a:t>
            </a:r>
          </a:p>
          <a:p>
            <a:pPr marL="0" indent="0"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else if (x == 1) y = 1; </a:t>
            </a:r>
          </a:p>
          <a:p>
            <a:pPr marL="0" indent="0"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...</a:t>
            </a:r>
          </a:p>
          <a:p>
            <a:pPr marL="0" indent="0">
              <a:buNone/>
            </a:pP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else if (x == 255) y = 255; </a:t>
            </a:r>
          </a:p>
          <a:p>
            <a:pPr marL="0" indent="0">
              <a:buNone/>
            </a:pP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467544" y="4297660"/>
            <a:ext cx="8229600" cy="95987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Myriad Pro Light SemiCon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Windows 2000 kernel illustrates this problem when translating keyboard </a:t>
            </a:r>
            <a:r>
              <a:rPr kumimoji="1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scancodes</a:t>
            </a:r>
            <a:r>
              <a:rPr kumimoji="1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 into </a:t>
            </a:r>
            <a:r>
              <a:rPr kumimoji="1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微软雅黑"/>
                <a:cs typeface="+mn-ea"/>
                <a:sym typeface="+mn-lt"/>
              </a:rPr>
              <a:t>unicode</a:t>
            </a:r>
            <a:endParaRPr kumimoji="1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微软雅黑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06571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Evading Tainting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Using side-channel attacks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Any global resource that can be used to transfer 0/1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Timing attack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Usually transfer one bit at a time</a:t>
            </a:r>
          </a:p>
          <a:p>
            <a:pPr lvl="2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But the sensitive data is also small at most time…</a:t>
            </a:r>
          </a:p>
          <a:p>
            <a:pPr lvl="1"/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43258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Weakness</a:t>
            </a:r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es</a:t>
            </a:r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Needs a bigger sample size for statistics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Taint tags are added manually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Taint tags memory location is predictable</a:t>
            </a:r>
          </a:p>
        </p:txBody>
      </p:sp>
    </p:spTree>
    <p:extLst>
      <p:ext uri="{BB962C8B-B14F-4D97-AF65-F5344CB8AC3E}">
        <p14:creationId xmlns:p14="http://schemas.microsoft.com/office/powerpoint/2010/main" val="6304516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Use the tool to test a larger sample size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Develop component to automate the tagging process</a:t>
            </a:r>
          </a:p>
          <a:p>
            <a:r>
              <a:rPr lang="en-US" dirty="0">
                <a:latin typeface="+mn-lt"/>
                <a:ea typeface="+mn-ea"/>
                <a:cs typeface="+mn-ea"/>
                <a:sym typeface="+mn-lt"/>
              </a:rPr>
              <a:t>Randomized the taint tag memory location, or prevent it from being modified</a:t>
            </a:r>
          </a:p>
          <a:p>
            <a:endParaRPr 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95740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Taxi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Taxi: Defeating Code Reuse Attacks with Tagged Memory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63506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Defend code reuse attacks </a:t>
            </a:r>
          </a:p>
          <a:p>
            <a:pPr lvl="1"/>
            <a:r>
              <a:rPr lang="en-US" altLang="zh-CN" dirty="0"/>
              <a:t>With tagged memory</a:t>
            </a:r>
          </a:p>
          <a:p>
            <a:pPr lvl="1"/>
            <a:r>
              <a:rPr lang="en-US" altLang="zh-CN" dirty="0"/>
              <a:t>A small set of hardware modifications</a:t>
            </a:r>
          </a:p>
        </p:txBody>
      </p:sp>
    </p:spTree>
    <p:extLst>
      <p:ext uri="{BB962C8B-B14F-4D97-AF65-F5344CB8AC3E}">
        <p14:creationId xmlns:p14="http://schemas.microsoft.com/office/powerpoint/2010/main" val="41796993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Tagged Memory of Taxi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Each </a:t>
            </a:r>
            <a:r>
              <a:rPr lang="en-US" altLang="zh-CN" b="1" dirty="0"/>
              <a:t>words</a:t>
            </a:r>
            <a:r>
              <a:rPr lang="en-US" altLang="zh-CN" dirty="0"/>
              <a:t> has a tag</a:t>
            </a:r>
          </a:p>
          <a:p>
            <a:pPr lvl="1"/>
            <a:r>
              <a:rPr lang="en-US" altLang="zh-CN" dirty="0"/>
              <a:t>64-bit word + 8-bit tag</a:t>
            </a:r>
          </a:p>
          <a:p>
            <a:r>
              <a:rPr lang="en-US" altLang="zh-CN" dirty="0"/>
              <a:t>Tags are located separately from data</a:t>
            </a:r>
          </a:p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2209428"/>
            <a:ext cx="2555776" cy="333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4177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7507" y="2209428"/>
            <a:ext cx="4288989" cy="336612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Tag Propagation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Tag processing unit (TPU)</a:t>
            </a:r>
          </a:p>
          <a:p>
            <a:pPr lvl="1"/>
            <a:r>
              <a:rPr lang="en-US" altLang="zh-CN" dirty="0"/>
              <a:t>Parallel computation of ALU</a:t>
            </a:r>
          </a:p>
          <a:p>
            <a:pPr lvl="1"/>
            <a:r>
              <a:rPr lang="en-US" altLang="zh-CN" dirty="0"/>
              <a:t>Calculate</a:t>
            </a:r>
            <a:r>
              <a:rPr lang="zh-CN" altLang="en-US" dirty="0"/>
              <a:t> </a:t>
            </a:r>
            <a:r>
              <a:rPr lang="en-US" altLang="zh-CN" dirty="0"/>
              <a:t>result tag</a:t>
            </a:r>
          </a:p>
          <a:p>
            <a:r>
              <a:rPr lang="en-US" altLang="zh-CN" dirty="0"/>
              <a:t>TPU generates a </a:t>
            </a:r>
            <a:r>
              <a:rPr lang="en-US" altLang="zh-CN" b="1" dirty="0"/>
              <a:t>trap</a:t>
            </a:r>
            <a:r>
              <a:rPr lang="en-US" altLang="zh-CN" dirty="0"/>
              <a:t> for </a:t>
            </a:r>
          </a:p>
          <a:p>
            <a:pPr marL="0" indent="0">
              <a:buNone/>
            </a:pPr>
            <a:r>
              <a:rPr lang="en-US" altLang="zh-CN" dirty="0"/>
              <a:t>     </a:t>
            </a:r>
            <a:r>
              <a:rPr lang="en-US" altLang="zh-CN" b="1" dirty="0"/>
              <a:t>unexpected input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573101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Tag Propagation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70" y="1633364"/>
            <a:ext cx="8303060" cy="2763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683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TAXI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Call/Return Discipline Protection</a:t>
            </a:r>
          </a:p>
          <a:p>
            <a:pPr lvl="1"/>
            <a:r>
              <a:rPr lang="en-US" altLang="zh-CN" i="1" dirty="0"/>
              <a:t>Return</a:t>
            </a:r>
            <a:r>
              <a:rPr lang="en-US" altLang="zh-CN" dirty="0"/>
              <a:t> can only return to the address pushed by </a:t>
            </a:r>
            <a:r>
              <a:rPr lang="en-US" altLang="zh-CN" i="1" dirty="0"/>
              <a:t>call</a:t>
            </a:r>
          </a:p>
        </p:txBody>
      </p:sp>
      <p:sp>
        <p:nvSpPr>
          <p:cNvPr id="6" name="矩形 5"/>
          <p:cNvSpPr/>
          <p:nvPr/>
        </p:nvSpPr>
        <p:spPr>
          <a:xfrm>
            <a:off x="1457073" y="292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tx1"/>
                </a:solidFill>
              </a:rPr>
              <a:t>Return Address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69241" y="292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7073" y="328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tx1"/>
                </a:solidFill>
              </a:rPr>
              <a:t>Frame Pointer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69241" y="328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7073" y="364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Buf</a:t>
            </a:r>
            <a:r>
              <a:rPr kumimoji="1" lang="en-US" altLang="zh-CN" sz="1600" dirty="0">
                <a:solidFill>
                  <a:schemeClr val="tx1"/>
                </a:solidFill>
              </a:rPr>
              <a:t>[3]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69241" y="364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57073" y="400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Buf</a:t>
            </a:r>
            <a:r>
              <a:rPr kumimoji="1" lang="en-US" altLang="zh-CN" sz="1600" dirty="0">
                <a:solidFill>
                  <a:schemeClr val="tx1"/>
                </a:solidFill>
              </a:rPr>
              <a:t>[2]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69241" y="400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57073" y="436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Buf</a:t>
            </a:r>
            <a:r>
              <a:rPr kumimoji="1" lang="en-US" altLang="zh-CN" sz="1600" dirty="0">
                <a:solidFill>
                  <a:schemeClr val="tx1"/>
                </a:solidFill>
              </a:rPr>
              <a:t>[1]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69241" y="436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7073" y="472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Buf</a:t>
            </a:r>
            <a:r>
              <a:rPr kumimoji="1" lang="en-US" altLang="zh-CN" sz="1600" dirty="0">
                <a:solidFill>
                  <a:schemeClr val="tx1"/>
                </a:solidFill>
              </a:rPr>
              <a:t>[0]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69241" y="472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20072" y="292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&amp;system()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32240" y="292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20072" y="328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e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32240" y="328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20072" y="364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d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32240" y="364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20072" y="400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c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32240" y="400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20072" y="436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b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32240" y="436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20072" y="472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a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32240" y="472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539552" y="5083712"/>
            <a:ext cx="792088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23528" y="4729708"/>
            <a:ext cx="1133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Stack Pointer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35" name="右箭头 34"/>
          <p:cNvSpPr/>
          <p:nvPr/>
        </p:nvSpPr>
        <p:spPr>
          <a:xfrm>
            <a:off x="4283968" y="3793604"/>
            <a:ext cx="432048" cy="570108"/>
          </a:xfrm>
          <a:prstGeom prst="rightArrow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4080719" y="4427867"/>
            <a:ext cx="801380" cy="280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Gets()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29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5" grpId="0" animBg="1"/>
      <p:bldP spid="3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TAXI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Call/Return Discipline Protection</a:t>
            </a:r>
          </a:p>
          <a:p>
            <a:pPr lvl="1"/>
            <a:r>
              <a:rPr lang="en-US" altLang="zh-CN" i="1" dirty="0"/>
              <a:t>Return</a:t>
            </a:r>
            <a:r>
              <a:rPr lang="en-US" altLang="zh-CN" dirty="0"/>
              <a:t> can only return to the address pushed by </a:t>
            </a:r>
            <a:r>
              <a:rPr lang="en-US" altLang="zh-CN" i="1" dirty="0"/>
              <a:t>call</a:t>
            </a:r>
          </a:p>
        </p:txBody>
      </p:sp>
      <p:sp>
        <p:nvSpPr>
          <p:cNvPr id="6" name="矩形 5"/>
          <p:cNvSpPr/>
          <p:nvPr/>
        </p:nvSpPr>
        <p:spPr>
          <a:xfrm>
            <a:off x="1457073" y="292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tx1"/>
                </a:solidFill>
              </a:rPr>
              <a:t>Return Address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69241" y="292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7073" y="328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tx1"/>
                </a:solidFill>
              </a:rPr>
              <a:t>Frame Pointer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69241" y="328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7073" y="364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Buf</a:t>
            </a:r>
            <a:r>
              <a:rPr kumimoji="1" lang="en-US" altLang="zh-CN" sz="1600" dirty="0">
                <a:solidFill>
                  <a:schemeClr val="tx1"/>
                </a:solidFill>
              </a:rPr>
              <a:t>[3]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69241" y="364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57073" y="400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Buf</a:t>
            </a:r>
            <a:r>
              <a:rPr kumimoji="1" lang="en-US" altLang="zh-CN" sz="1600" dirty="0">
                <a:solidFill>
                  <a:schemeClr val="tx1"/>
                </a:solidFill>
              </a:rPr>
              <a:t>[2]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69241" y="400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57073" y="436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Buf</a:t>
            </a:r>
            <a:r>
              <a:rPr kumimoji="1" lang="en-US" altLang="zh-CN" sz="1600" dirty="0">
                <a:solidFill>
                  <a:schemeClr val="tx1"/>
                </a:solidFill>
              </a:rPr>
              <a:t>[1]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69241" y="436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7073" y="472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>
                <a:solidFill>
                  <a:schemeClr val="tx1"/>
                </a:solidFill>
              </a:rPr>
              <a:t>Buf</a:t>
            </a:r>
            <a:r>
              <a:rPr kumimoji="1" lang="en-US" altLang="zh-CN" sz="1600" dirty="0">
                <a:solidFill>
                  <a:schemeClr val="tx1"/>
                </a:solidFill>
              </a:rPr>
              <a:t>[0]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69241" y="472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20072" y="292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&amp;system()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32240" y="292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FF0000"/>
                </a:solidFill>
              </a:rPr>
              <a:t>DATA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20072" y="328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e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732240" y="328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rgbClr val="FF0000"/>
                </a:solidFill>
              </a:rPr>
              <a:t>DATA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20072" y="364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d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32240" y="364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rgbClr val="FF0000"/>
                </a:solidFill>
              </a:rPr>
              <a:t>DATA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20072" y="400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c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732240" y="400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rgbClr val="FF0000"/>
                </a:solidFill>
              </a:rPr>
              <a:t>DATA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20072" y="436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b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32240" y="436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rgbClr val="FF0000"/>
                </a:solidFill>
              </a:rPr>
              <a:t>DATA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20072" y="472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rgbClr val="FF0000"/>
                </a:solidFill>
              </a:rPr>
              <a:t>a</a:t>
            </a:r>
            <a:endParaRPr kumimoji="1"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732240" y="472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rgbClr val="FF0000"/>
                </a:solidFill>
              </a:rPr>
              <a:t>DATA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539552" y="5083712"/>
            <a:ext cx="792088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323528" y="4729708"/>
            <a:ext cx="1133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Stack Pointer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  <p:sp>
        <p:nvSpPr>
          <p:cNvPr id="35" name="右箭头 34"/>
          <p:cNvSpPr/>
          <p:nvPr/>
        </p:nvSpPr>
        <p:spPr>
          <a:xfrm>
            <a:off x="4283968" y="3793604"/>
            <a:ext cx="432048" cy="570108"/>
          </a:xfrm>
          <a:prstGeom prst="rightArrow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4080719" y="4427867"/>
            <a:ext cx="801380" cy="280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Gets()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7524328" y="2923512"/>
            <a:ext cx="792088" cy="0"/>
          </a:xfrm>
          <a:prstGeom prst="straightConnector1">
            <a:avLst/>
          </a:prstGeom>
          <a:ln w="34925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470903" y="2569508"/>
            <a:ext cx="1133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Wrong Tag!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244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Replay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Old return addresses are not </a:t>
            </a:r>
            <a:r>
              <a:rPr lang="en-US" altLang="zh-CN" b="1" dirty="0"/>
              <a:t>cleaned</a:t>
            </a:r>
          </a:p>
          <a:p>
            <a:r>
              <a:rPr lang="en-US" altLang="zh-CN" dirty="0"/>
              <a:t>Attacker can</a:t>
            </a:r>
            <a:r>
              <a:rPr lang="zh-CN" altLang="en-US" dirty="0"/>
              <a:t> </a:t>
            </a:r>
            <a:r>
              <a:rPr lang="en-US" altLang="zh-CN" dirty="0"/>
              <a:t>"</a:t>
            </a:r>
            <a:r>
              <a:rPr lang="en-US" altLang="zh-CN" b="1" dirty="0">
                <a:solidFill>
                  <a:srgbClr val="FF0000"/>
                </a:solidFill>
              </a:rPr>
              <a:t>replay</a:t>
            </a:r>
            <a:r>
              <a:rPr lang="en-US" altLang="zh-CN" dirty="0"/>
              <a:t>" existing return addresses </a:t>
            </a:r>
          </a:p>
          <a:p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1457073" y="292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Current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Return Address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69241" y="292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7073" y="328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Current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Frame Pointer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69241" y="328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7073" y="364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x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69241" y="364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57073" y="400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Return Address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69241" y="400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57073" y="436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Frame Pointer 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69241" y="436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7073" y="472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y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69241" y="472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9" name="直线箭头连接符 18"/>
          <p:cNvCxnSpPr/>
          <p:nvPr/>
        </p:nvCxnSpPr>
        <p:spPr>
          <a:xfrm>
            <a:off x="539552" y="4009628"/>
            <a:ext cx="792088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23528" y="3655624"/>
            <a:ext cx="1133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Stack Pointer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  <p:cxnSp>
        <p:nvCxnSpPr>
          <p:cNvPr id="22" name="曲线连接符 21"/>
          <p:cNvCxnSpPr>
            <a:stCxn id="13" idx="3"/>
            <a:endCxn id="7" idx="3"/>
          </p:cNvCxnSpPr>
          <p:nvPr/>
        </p:nvCxnSpPr>
        <p:spPr>
          <a:xfrm flipV="1">
            <a:off x="3689321" y="3109508"/>
            <a:ext cx="12700" cy="1080000"/>
          </a:xfrm>
          <a:prstGeom prst="curvedConnector3">
            <a:avLst>
              <a:gd name="adj1" fmla="val 4384614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784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Replay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Old return addresses are not </a:t>
            </a:r>
            <a:r>
              <a:rPr lang="en-US" altLang="zh-CN" b="1" dirty="0"/>
              <a:t>cleaned</a:t>
            </a:r>
          </a:p>
          <a:p>
            <a:r>
              <a:rPr lang="en-US" altLang="zh-CN" dirty="0"/>
              <a:t>Attacker can</a:t>
            </a:r>
            <a:r>
              <a:rPr lang="zh-CN" altLang="en-US" dirty="0"/>
              <a:t> </a:t>
            </a:r>
            <a:r>
              <a:rPr lang="en-US" altLang="zh-CN" dirty="0"/>
              <a:t>"</a:t>
            </a:r>
            <a:r>
              <a:rPr lang="en-US" altLang="zh-CN" b="1" dirty="0">
                <a:solidFill>
                  <a:srgbClr val="FF0000"/>
                </a:solidFill>
              </a:rPr>
              <a:t>replay</a:t>
            </a:r>
            <a:r>
              <a:rPr lang="en-US" altLang="zh-CN" dirty="0"/>
              <a:t>" existing return addresses </a:t>
            </a:r>
          </a:p>
          <a:p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1457073" y="292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rgbClr val="FF0000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rgbClr val="FF0000"/>
                </a:solidFill>
              </a:rPr>
              <a:t>Return Address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69241" y="292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FF0000"/>
                </a:solidFill>
              </a:rPr>
              <a:t>RET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7073" y="328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Current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Frame Pointer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69241" y="328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7073" y="364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x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69241" y="364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57073" y="400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Return Address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69241" y="400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57073" y="436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Frame Pointer 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69241" y="436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7073" y="472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y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69241" y="472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9" name="直线箭头连接符 18"/>
          <p:cNvCxnSpPr/>
          <p:nvPr/>
        </p:nvCxnSpPr>
        <p:spPr>
          <a:xfrm>
            <a:off x="539552" y="4009628"/>
            <a:ext cx="792088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23528" y="3655624"/>
            <a:ext cx="1133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Stack Pointer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  <p:cxnSp>
        <p:nvCxnSpPr>
          <p:cNvPr id="22" name="曲线连接符 21"/>
          <p:cNvCxnSpPr>
            <a:stCxn id="13" idx="3"/>
            <a:endCxn id="7" idx="3"/>
          </p:cNvCxnSpPr>
          <p:nvPr/>
        </p:nvCxnSpPr>
        <p:spPr>
          <a:xfrm flipV="1">
            <a:off x="3689321" y="3109508"/>
            <a:ext cx="12700" cy="1080000"/>
          </a:xfrm>
          <a:prstGeom prst="curvedConnector3">
            <a:avLst>
              <a:gd name="adj1" fmla="val 4384614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26147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Linearity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Only one copy of all return addresses created by call instructions can be used by a return instruction at a time</a:t>
            </a:r>
          </a:p>
          <a:p>
            <a:endParaRPr lang="en-US" altLang="zh-CN" dirty="0"/>
          </a:p>
          <a:p>
            <a:r>
              <a:rPr lang="en-US" altLang="zh-CN" b="1" dirty="0"/>
              <a:t>Remove</a:t>
            </a:r>
            <a:r>
              <a:rPr lang="en-US" altLang="zh-CN" dirty="0"/>
              <a:t> the </a:t>
            </a:r>
            <a:r>
              <a:rPr lang="en-US" altLang="zh-CN" i="1" dirty="0"/>
              <a:t>return tag</a:t>
            </a:r>
            <a:r>
              <a:rPr lang="en-US" altLang="zh-CN" dirty="0"/>
              <a:t> after a return address is copied to a register/memory.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04" y="1333501"/>
            <a:ext cx="8820472" cy="216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7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Linearity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Old return addresses are not </a:t>
            </a:r>
            <a:r>
              <a:rPr lang="en-US" altLang="zh-CN" b="1" dirty="0"/>
              <a:t>cleaned</a:t>
            </a:r>
          </a:p>
          <a:p>
            <a:r>
              <a:rPr lang="en-US" altLang="zh-CN" dirty="0"/>
              <a:t>Attacker can</a:t>
            </a:r>
            <a:r>
              <a:rPr lang="zh-CN" altLang="en-US" dirty="0"/>
              <a:t> </a:t>
            </a:r>
            <a:r>
              <a:rPr lang="en-US" altLang="zh-CN" dirty="0"/>
              <a:t>"</a:t>
            </a:r>
            <a:r>
              <a:rPr lang="en-US" altLang="zh-CN" b="1" dirty="0">
                <a:solidFill>
                  <a:srgbClr val="FF0000"/>
                </a:solidFill>
              </a:rPr>
              <a:t>replay</a:t>
            </a:r>
            <a:r>
              <a:rPr lang="en-US" altLang="zh-CN" dirty="0"/>
              <a:t>" existing return addresses </a:t>
            </a:r>
          </a:p>
          <a:p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1457073" y="292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rgbClr val="FF0000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rgbClr val="FF0000"/>
                </a:solidFill>
              </a:rPr>
              <a:t>Return Address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69241" y="292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FF0000"/>
                </a:solidFill>
              </a:rPr>
              <a:t>RET</a:t>
            </a:r>
            <a:endParaRPr kumimoji="1"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57073" y="328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Current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Frame Pointer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69241" y="328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57073" y="364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x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69241" y="364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57073" y="400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Return Address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969241" y="400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57073" y="436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Frame Pointer 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69241" y="436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7073" y="472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y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69241" y="472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9" name="直线箭头连接符 18"/>
          <p:cNvCxnSpPr/>
          <p:nvPr/>
        </p:nvCxnSpPr>
        <p:spPr>
          <a:xfrm>
            <a:off x="539552" y="4009628"/>
            <a:ext cx="792088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23528" y="3655624"/>
            <a:ext cx="1133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Stack Pointer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  <p:cxnSp>
        <p:nvCxnSpPr>
          <p:cNvPr id="22" name="曲线连接符 21"/>
          <p:cNvCxnSpPr>
            <a:stCxn id="13" idx="3"/>
            <a:endCxn id="7" idx="3"/>
          </p:cNvCxnSpPr>
          <p:nvPr/>
        </p:nvCxnSpPr>
        <p:spPr>
          <a:xfrm flipV="1">
            <a:off x="3689321" y="3109508"/>
            <a:ext cx="12700" cy="1080000"/>
          </a:xfrm>
          <a:prstGeom prst="curvedConnector3">
            <a:avLst>
              <a:gd name="adj1" fmla="val 4384614"/>
            </a:avLst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5414107" y="292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rgbClr val="FF0000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rgbClr val="FF0000"/>
                </a:solidFill>
              </a:rPr>
              <a:t>Return Address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26275" y="292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FF0000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414107" y="328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Current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Frame Pointer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926275" y="328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414107" y="364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x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926275" y="364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414107" y="4009508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Return Address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926275" y="4009508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RET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414107" y="436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Old</a:t>
            </a:r>
          </a:p>
          <a:p>
            <a:pPr algn="ctr">
              <a:lnSpc>
                <a:spcPts val="1220"/>
              </a:lnSpc>
            </a:pPr>
            <a:r>
              <a:rPr kumimoji="1" lang="en-US" altLang="zh-CN" sz="1200" dirty="0">
                <a:solidFill>
                  <a:schemeClr val="tx1"/>
                </a:solidFill>
              </a:rPr>
              <a:t>Frame Pointer </a:t>
            </a:r>
            <a:endParaRPr kumimoji="1"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926275" y="436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414107" y="4723712"/>
            <a:ext cx="1512168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20"/>
              </a:lnSpc>
            </a:pPr>
            <a:r>
              <a:rPr kumimoji="1" lang="en-US" altLang="zh-CN" sz="1600" dirty="0">
                <a:solidFill>
                  <a:schemeClr val="tx1"/>
                </a:solidFill>
              </a:rPr>
              <a:t>y</a:t>
            </a:r>
            <a:endParaRPr kumimoji="1"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926275" y="4723712"/>
            <a:ext cx="720080" cy="360000"/>
          </a:xfrm>
          <a:prstGeom prst="rect">
            <a:avLst/>
          </a:prstGeom>
          <a:solidFill>
            <a:schemeClr val="bg1"/>
          </a:solidFill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>
                <a:solidFill>
                  <a:schemeClr val="tx1"/>
                </a:solidFill>
              </a:rPr>
              <a:t>DATA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4518575" y="4009628"/>
            <a:ext cx="792088" cy="0"/>
          </a:xfrm>
          <a:prstGeom prst="straightConnector1">
            <a:avLst/>
          </a:prstGeom>
          <a:ln w="349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4302551" y="3655624"/>
            <a:ext cx="11335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DengXian" charset="-122"/>
                <a:ea typeface="DengXian" charset="-122"/>
                <a:cs typeface="DengXian" charset="-122"/>
              </a:rPr>
              <a:t>Stack Pointer</a:t>
            </a:r>
            <a:endParaRPr kumimoji="1" lang="zh-CN" altLang="en-US" sz="1200" dirty="0"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25388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PUMP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Architectural Support for Software-Defined Metadata Processing, ASPLOS'15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34904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User-defined metadata processing	</a:t>
            </a:r>
          </a:p>
          <a:p>
            <a:pPr lvl="1"/>
            <a:r>
              <a:rPr lang="en-US" altLang="zh-CN" b="1" dirty="0"/>
              <a:t>Arbitrary metadata size</a:t>
            </a:r>
          </a:p>
          <a:p>
            <a:pPr lvl="1"/>
            <a:r>
              <a:rPr lang="en-US" altLang="zh-CN" b="1" dirty="0"/>
              <a:t>Arbitrary policy</a:t>
            </a:r>
          </a:p>
          <a:p>
            <a:pPr lvl="2"/>
            <a:r>
              <a:rPr lang="en-US" altLang="zh-CN" dirty="0"/>
              <a:t>CFI + IFC (Information Flow Control) + DFI + </a:t>
            </a:r>
            <a:r>
              <a:rPr lang="mr-IN" altLang="zh-CN" dirty="0"/>
              <a:t>…</a:t>
            </a:r>
            <a:endParaRPr lang="en-US" altLang="zh-CN" dirty="0"/>
          </a:p>
          <a:p>
            <a:pPr lvl="1"/>
            <a:r>
              <a:rPr lang="en-US" altLang="zh-CN" dirty="0"/>
              <a:t>With </a:t>
            </a:r>
            <a:r>
              <a:rPr lang="en-US" altLang="zh-CN" b="1" dirty="0"/>
              <a:t>low overhead</a:t>
            </a:r>
          </a:p>
          <a:p>
            <a:pPr lvl="2"/>
            <a:r>
              <a:rPr lang="en-US" altLang="zh-CN" dirty="0"/>
              <a:t>Performance overhead and hardware resources overhead</a:t>
            </a:r>
          </a:p>
          <a:p>
            <a:pPr lvl="2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994487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 of PUMP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PUMP: Programmable Unit for Metadata Processing</a:t>
            </a:r>
          </a:p>
          <a:p>
            <a:pPr lvl="1"/>
            <a:r>
              <a:rPr lang="en-US" altLang="zh-CN" dirty="0"/>
              <a:t>An extension to a conventional RISC processor</a:t>
            </a:r>
          </a:p>
          <a:p>
            <a:pPr lvl="1"/>
            <a:r>
              <a:rPr lang="en-US" altLang="zh-CN" b="1" dirty="0"/>
              <a:t>Pointer-size</a:t>
            </a:r>
            <a:r>
              <a:rPr lang="en-US" altLang="zh-CN" dirty="0"/>
              <a:t> metadata tag for each word</a:t>
            </a:r>
          </a:p>
          <a:p>
            <a:pPr lvl="1"/>
            <a:r>
              <a:rPr lang="en-US" altLang="zh-CN" dirty="0"/>
              <a:t>Propagation tag on each instruction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098862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Metadata Tag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Each word has a </a:t>
            </a:r>
            <a:r>
              <a:rPr lang="en-US" altLang="zh-CN" b="1" dirty="0"/>
              <a:t>pointer-sized</a:t>
            </a:r>
            <a:r>
              <a:rPr lang="en-US" altLang="zh-CN" dirty="0"/>
              <a:t> tag  	</a:t>
            </a:r>
          </a:p>
          <a:p>
            <a:pPr lvl="1"/>
            <a:r>
              <a:rPr lang="en-US" altLang="zh-CN" dirty="0"/>
              <a:t>Small tag directly stored  	</a:t>
            </a:r>
          </a:p>
          <a:p>
            <a:pPr lvl="1"/>
            <a:r>
              <a:rPr lang="en-US" altLang="zh-CN" dirty="0"/>
              <a:t>Large tag stored indirectly in memory    </a:t>
            </a:r>
          </a:p>
          <a:p>
            <a:r>
              <a:rPr lang="en-US" altLang="zh-CN" dirty="0"/>
              <a:t>Tagged memory, cache, register,  PC,…    </a:t>
            </a:r>
          </a:p>
          <a:p>
            <a:r>
              <a:rPr lang="en-US" altLang="zh-CN" dirty="0"/>
              <a:t>Tag </a:t>
            </a:r>
            <a:r>
              <a:rPr lang="en-US" altLang="zh-CN" b="1" dirty="0"/>
              <a:t>cannot</a:t>
            </a:r>
            <a:r>
              <a:rPr lang="en-US" altLang="zh-CN" dirty="0"/>
              <a:t> be addressable </a:t>
            </a:r>
          </a:p>
          <a:p>
            <a:pPr lvl="1"/>
            <a:r>
              <a:rPr lang="en-US" altLang="zh-CN" dirty="0"/>
              <a:t>Only updated by PUMP rules</a:t>
            </a:r>
          </a:p>
          <a:p>
            <a:pPr lvl="1"/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638000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PUMP Rule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Define tag-propagation policy</a:t>
            </a:r>
          </a:p>
          <a:p>
            <a:r>
              <a:rPr lang="en-US" altLang="zh-CN" i="1" dirty="0"/>
              <a:t>opcode : (PC, CI, OP</a:t>
            </a:r>
            <a:r>
              <a:rPr lang="en-US" altLang="zh-CN" i="1" baseline="-25000" dirty="0"/>
              <a:t>1</a:t>
            </a:r>
            <a:r>
              <a:rPr lang="en-US" altLang="zh-CN" i="1" dirty="0"/>
              <a:t>, OP</a:t>
            </a:r>
            <a:r>
              <a:rPr lang="en-US" altLang="zh-CN" i="1" baseline="-25000" dirty="0"/>
              <a:t>2</a:t>
            </a:r>
            <a:r>
              <a:rPr lang="en-US" altLang="zh-CN" i="1" dirty="0"/>
              <a:t>, MR) -&gt; (</a:t>
            </a:r>
            <a:r>
              <a:rPr lang="en-US" altLang="zh-CN" i="1" dirty="0" err="1"/>
              <a:t>PC</a:t>
            </a:r>
            <a:r>
              <a:rPr lang="en-US" altLang="zh-CN" i="1" baseline="-25000" dirty="0" err="1"/>
              <a:t>new</a:t>
            </a:r>
            <a:r>
              <a:rPr lang="en-US" altLang="zh-CN" i="1" dirty="0"/>
              <a:t>, R)/Fail  </a:t>
            </a:r>
          </a:p>
          <a:p>
            <a:pPr lvl="1"/>
            <a:r>
              <a:rPr lang="en-US" altLang="zh-CN" dirty="0"/>
              <a:t>opcode : opcode of current instruction  </a:t>
            </a:r>
          </a:p>
          <a:p>
            <a:pPr lvl="1"/>
            <a:r>
              <a:rPr lang="en-US" altLang="zh-CN" dirty="0"/>
              <a:t>PC : tag of PC  </a:t>
            </a:r>
          </a:p>
          <a:p>
            <a:pPr lvl="1"/>
            <a:r>
              <a:rPr lang="en-US" altLang="zh-CN" dirty="0"/>
              <a:t>CI : tag of current instruction  </a:t>
            </a:r>
          </a:p>
          <a:p>
            <a:pPr lvl="1"/>
            <a:r>
              <a:rPr lang="en-US" altLang="zh-CN" dirty="0"/>
              <a:t>OP</a:t>
            </a:r>
            <a:r>
              <a:rPr lang="en-US" altLang="zh-CN" baseline="-25000" dirty="0"/>
              <a:t>1</a:t>
            </a:r>
            <a:r>
              <a:rPr lang="en-US" altLang="zh-CN" dirty="0"/>
              <a:t>/OP</a:t>
            </a:r>
            <a:r>
              <a:rPr lang="en-US" altLang="zh-CN" baseline="-25000" dirty="0"/>
              <a:t>2</a:t>
            </a:r>
            <a:r>
              <a:rPr lang="en-US" altLang="zh-CN" dirty="0"/>
              <a:t>: tag of operator (register)</a:t>
            </a:r>
          </a:p>
          <a:p>
            <a:pPr lvl="1"/>
            <a:r>
              <a:rPr lang="en-US" altLang="zh-CN" dirty="0"/>
              <a:t>MR: tag of value read from memory  </a:t>
            </a:r>
          </a:p>
          <a:p>
            <a:pPr lvl="1"/>
            <a:r>
              <a:rPr lang="en-US" altLang="zh-CN" dirty="0" err="1"/>
              <a:t>PC</a:t>
            </a:r>
            <a:r>
              <a:rPr lang="en-US" altLang="zh-CN" baseline="-25000" dirty="0" err="1"/>
              <a:t>new</a:t>
            </a:r>
            <a:r>
              <a:rPr lang="en-US" altLang="zh-CN" dirty="0"/>
              <a:t> : update tag of PC  </a:t>
            </a:r>
          </a:p>
          <a:p>
            <a:pPr lvl="1"/>
            <a:r>
              <a:rPr lang="en-US" altLang="zh-CN" dirty="0"/>
              <a:t>R : update tag of result</a:t>
            </a:r>
          </a:p>
        </p:txBody>
      </p:sp>
    </p:spTree>
    <p:extLst>
      <p:ext uri="{BB962C8B-B14F-4D97-AF65-F5344CB8AC3E}">
        <p14:creationId xmlns:p14="http://schemas.microsoft.com/office/powerpoint/2010/main" val="9313029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PUMP Rule - CFI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mr-IN" altLang="zh-CN" i="1" dirty="0">
                    <a:latin typeface="Cambria Math" charset="0"/>
                    <a:ea typeface="Cambria Math" charset="0"/>
                    <a:cs typeface="Cambria Math" charset="0"/>
                  </a:rPr>
                  <a:t>return</a:t>
                </a:r>
                <a:r>
                  <a:rPr lang="mr-IN" altLang="zh-CN" dirty="0"/>
                  <a:t>: (</a:t>
                </a:r>
                <a:r>
                  <a:rPr lang="mr-IN" altLang="zh-CN" dirty="0" err="1"/>
                  <a:t>empty</a:t>
                </a:r>
                <a:r>
                  <a:rPr lang="mr-IN" altLang="zh-CN" dirty="0"/>
                  <a:t>, -, -, -, -) -&gt; (</a:t>
                </a:r>
                <a:r>
                  <a:rPr lang="mr-IN" altLang="zh-CN" dirty="0" err="1"/>
                  <a:t>check</a:t>
                </a:r>
                <a:r>
                  <a:rPr lang="mr-IN" altLang="zh-CN" dirty="0"/>
                  <a:t>, -)    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charset="0"/>
                          </a:rPr>
                          <m:t>𝑟𝑒𝑡𝑢𝑟𝑛</m:t>
                        </m:r>
                      </m:e>
                    </m:acc>
                  </m:oMath>
                </a14:m>
                <a:r>
                  <a:rPr lang="mr-IN" altLang="zh-CN" dirty="0"/>
                  <a:t>: (</a:t>
                </a:r>
                <a:r>
                  <a:rPr lang="mr-IN" altLang="zh-CN" dirty="0" err="1"/>
                  <a:t>check</a:t>
                </a:r>
                <a:r>
                  <a:rPr lang="mr-IN" altLang="zh-CN" dirty="0"/>
                  <a:t>, </a:t>
                </a:r>
                <a:r>
                  <a:rPr lang="mr-IN" altLang="zh-CN" dirty="0" err="1"/>
                  <a:t>tgt</a:t>
                </a:r>
                <a:r>
                  <a:rPr lang="mr-IN" altLang="zh-CN" dirty="0"/>
                  <a:t>, -, -, -) -&gt; (</a:t>
                </a:r>
                <a:r>
                  <a:rPr lang="mr-IN" altLang="zh-CN" dirty="0" err="1"/>
                  <a:t>empty</a:t>
                </a:r>
                <a:r>
                  <a:rPr lang="mr-IN" altLang="zh-CN" dirty="0"/>
                  <a:t>, -)    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charset="0"/>
                          </a:rPr>
                          <m:t>𝑟𝑒𝑡𝑢𝑟𝑛</m:t>
                        </m:r>
                      </m:e>
                    </m:acc>
                  </m:oMath>
                </a14:m>
                <a:r>
                  <a:rPr lang="mr-IN" altLang="zh-CN" dirty="0"/>
                  <a:t>: (</a:t>
                </a:r>
                <a:r>
                  <a:rPr lang="mr-IN" altLang="zh-CN" dirty="0" err="1"/>
                  <a:t>empty</a:t>
                </a:r>
                <a:r>
                  <a:rPr lang="mr-IN" altLang="zh-CN" dirty="0"/>
                  <a:t>, -, -, -, -) -&gt; (</a:t>
                </a:r>
                <a:r>
                  <a:rPr lang="mr-IN" altLang="zh-CN" dirty="0" err="1"/>
                  <a:t>empty</a:t>
                </a:r>
                <a:r>
                  <a:rPr lang="mr-IN" altLang="zh-CN" dirty="0"/>
                  <a:t>, -)    </a:t>
                </a:r>
                <a:endParaRPr lang="en-US" altLang="zh-CN" dirty="0"/>
              </a:p>
              <a:p>
                <a:r>
                  <a:rPr lang="en-US" altLang="zh-CN" i="1" dirty="0">
                    <a:latin typeface="Cambria Math" charset="0"/>
                    <a:ea typeface="Cambria Math" charset="0"/>
                    <a:cs typeface="Cambria Math" charset="0"/>
                  </a:rPr>
                  <a:t>r</a:t>
                </a:r>
                <a:r>
                  <a:rPr lang="mr-IN" altLang="zh-CN" i="1" dirty="0" err="1">
                    <a:latin typeface="Cambria Math" charset="0"/>
                    <a:ea typeface="Cambria Math" charset="0"/>
                    <a:cs typeface="Cambria Math" charset="0"/>
                  </a:rPr>
                  <a:t>eturn</a:t>
                </a:r>
                <a:r>
                  <a:rPr lang="en-US" altLang="zh-CN" dirty="0"/>
                  <a:t>:</a:t>
                </a:r>
                <a:r>
                  <a:rPr lang="mr-IN" altLang="zh-CN" dirty="0"/>
                  <a:t> (</a:t>
                </a:r>
                <a:r>
                  <a:rPr lang="mr-IN" altLang="zh-CN" dirty="0" err="1"/>
                  <a:t>check</a:t>
                </a:r>
                <a:r>
                  <a:rPr lang="mr-IN" altLang="zh-CN" dirty="0"/>
                  <a:t>, </a:t>
                </a:r>
                <a:r>
                  <a:rPr lang="mr-IN" altLang="zh-CN" dirty="0" err="1"/>
                  <a:t>tgt</a:t>
                </a:r>
                <a:r>
                  <a:rPr lang="mr-IN" altLang="zh-CN" dirty="0"/>
                  <a:t>, -, -, -) -&gt; (</a:t>
                </a:r>
                <a:r>
                  <a:rPr lang="mr-IN" altLang="zh-CN" dirty="0" err="1"/>
                  <a:t>check</a:t>
                </a:r>
                <a:r>
                  <a:rPr lang="mr-IN" altLang="zh-CN" dirty="0"/>
                  <a:t>, -) 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11" t="-4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51809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Rule Cache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275040" cy="3771636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/>
              <a:t>Provide single-cycle common-case computation on metadata    </a:t>
            </a:r>
          </a:p>
          <a:p>
            <a:r>
              <a:rPr lang="en-US" altLang="zh-CN" dirty="0"/>
              <a:t>A hardware-cache for most recently used rules </a:t>
            </a:r>
          </a:p>
          <a:p>
            <a:pPr lvl="1"/>
            <a:r>
              <a:rPr lang="en-US" altLang="zh-CN" dirty="0"/>
              <a:t>Cache-hit does not add extra cycle   </a:t>
            </a:r>
          </a:p>
          <a:p>
            <a:r>
              <a:rPr lang="en-US" altLang="zh-CN" dirty="0"/>
              <a:t>Associative mapping   </a:t>
            </a:r>
          </a:p>
          <a:p>
            <a:pPr lvl="1"/>
            <a:r>
              <a:rPr lang="en-US" altLang="zh-CN" dirty="0"/>
              <a:t>Opcode and 5 input tags  </a:t>
            </a:r>
          </a:p>
          <a:p>
            <a:pPr lvl="1"/>
            <a:r>
              <a:rPr lang="en-US" altLang="zh-CN" dirty="0"/>
              <a:t>2 output tags  </a:t>
            </a:r>
          </a:p>
          <a:p>
            <a:pPr lvl="1"/>
            <a:r>
              <a:rPr lang="en-US" altLang="zh-CN" dirty="0"/>
              <a:t>Compare tag-pointer  </a:t>
            </a:r>
          </a:p>
          <a:p>
            <a:pPr lvl="1"/>
            <a:r>
              <a:rPr lang="en-US" altLang="zh-CN" dirty="0"/>
              <a:t>Failure cases are not cached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3366519"/>
            <a:ext cx="3996917" cy="232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995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Miss Handler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381500"/>
          </a:xfrm>
        </p:spPr>
        <p:txBody>
          <a:bodyPr>
            <a:normAutofit fontScale="92500"/>
          </a:bodyPr>
          <a:lstStyle/>
          <a:p>
            <a:r>
              <a:rPr lang="en-US" altLang="zh-CN" b="1" dirty="0"/>
              <a:t>Save</a:t>
            </a:r>
            <a:r>
              <a:rPr lang="en-US" altLang="zh-CN" dirty="0"/>
              <a:t> current opcode and tags in new registers</a:t>
            </a:r>
          </a:p>
          <a:p>
            <a:r>
              <a:rPr lang="en-US" altLang="zh-CN" b="1" dirty="0"/>
              <a:t>Transfer control to handler </a:t>
            </a:r>
            <a:r>
              <a:rPr lang="en-US" altLang="zh-CN" dirty="0"/>
              <a:t>running in a special mode</a:t>
            </a:r>
          </a:p>
          <a:p>
            <a:r>
              <a:rPr lang="en-US" altLang="zh-CN" dirty="0"/>
              <a:t>Miss handler </a:t>
            </a:r>
            <a:r>
              <a:rPr lang="en-US" altLang="zh-CN" b="1" dirty="0"/>
              <a:t>decides if the operation is allowed </a:t>
            </a:r>
          </a:p>
          <a:p>
            <a:pPr lvl="1"/>
            <a:r>
              <a:rPr lang="en-US" altLang="zh-CN" dirty="0"/>
              <a:t>Yes, generates an rule, when return </a:t>
            </a:r>
          </a:p>
          <a:p>
            <a:pPr lvl="1"/>
            <a:r>
              <a:rPr lang="en-US" altLang="zh-CN" dirty="0"/>
              <a:t>No, invokes a suitable security fault handler  </a:t>
            </a:r>
          </a:p>
          <a:p>
            <a:r>
              <a:rPr lang="en-US" altLang="zh-CN" dirty="0"/>
              <a:t>Miss handler </a:t>
            </a:r>
            <a:r>
              <a:rPr lang="en-US" altLang="zh-CN" b="1" dirty="0"/>
              <a:t>installs</a:t>
            </a:r>
            <a:r>
              <a:rPr lang="en-US" altLang="zh-CN" dirty="0"/>
              <a:t> this rule into caches and </a:t>
            </a:r>
            <a:r>
              <a:rPr lang="en-US" altLang="zh-CN" b="1" dirty="0"/>
              <a:t>re-issues</a:t>
            </a:r>
            <a:r>
              <a:rPr lang="en-US" altLang="zh-CN" dirty="0"/>
              <a:t> the faulting instruction </a:t>
            </a:r>
          </a:p>
          <a:p>
            <a:pPr lvl="1"/>
            <a:r>
              <a:rPr lang="en-US" altLang="zh-CN" i="1" dirty="0"/>
              <a:t>Miss-handler-return </a:t>
            </a:r>
            <a:r>
              <a:rPr lang="en-US" altLang="zh-CN" dirty="0"/>
              <a:t>instruction</a:t>
            </a:r>
          </a:p>
        </p:txBody>
      </p:sp>
    </p:spTree>
    <p:extLst>
      <p:ext uri="{BB962C8B-B14F-4D97-AF65-F5344CB8AC3E}">
        <p14:creationId xmlns:p14="http://schemas.microsoft.com/office/powerpoint/2010/main" val="6601854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Miss Handler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819691"/>
            <a:ext cx="6948904" cy="2799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1517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Pipeline Integration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489348"/>
            <a:ext cx="7550465" cy="329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09712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Problem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81500"/>
          </a:xfrm>
        </p:spPr>
        <p:txBody>
          <a:bodyPr>
            <a:normAutofit/>
          </a:bodyPr>
          <a:lstStyle/>
          <a:p>
            <a:r>
              <a:rPr lang="en-US" altLang="zh-CN" dirty="0"/>
              <a:t>Large memory costs</a:t>
            </a:r>
          </a:p>
          <a:p>
            <a:pPr lvl="1"/>
            <a:r>
              <a:rPr lang="en-US" altLang="zh-CN" dirty="0"/>
              <a:t>+190% memory area overhead</a:t>
            </a:r>
          </a:p>
          <a:p>
            <a:r>
              <a:rPr lang="en-US" altLang="zh-CN" dirty="0"/>
              <a:t>Performance overhead</a:t>
            </a:r>
          </a:p>
          <a:p>
            <a:pPr lvl="1"/>
            <a:r>
              <a:rPr lang="en-US" altLang="zh-CN" dirty="0"/>
              <a:t>Fast single policy (average 10%)</a:t>
            </a:r>
          </a:p>
          <a:p>
            <a:pPr lvl="1"/>
            <a:r>
              <a:rPr lang="en-US" altLang="zh-CN" dirty="0"/>
              <a:t>Slow composite policy</a:t>
            </a:r>
            <a:r>
              <a:rPr lang="zh-CN" altLang="en-US" dirty="0"/>
              <a:t> </a:t>
            </a:r>
            <a:r>
              <a:rPr lang="en-US" altLang="zh-CN" dirty="0"/>
              <a:t>(worst case 780%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en-US" altLang="zh-CN" dirty="0"/>
              <a:t>Energy overhead</a:t>
            </a:r>
          </a:p>
          <a:p>
            <a:pPr lvl="1"/>
            <a:r>
              <a:rPr lang="en-US" altLang="zh-CN" dirty="0"/>
              <a:t>400% for single policies (worst case)</a:t>
            </a:r>
          </a:p>
          <a:p>
            <a:pPr lvl="1"/>
            <a:r>
              <a:rPr lang="en-US" altLang="zh-CN" dirty="0"/>
              <a:t>1600% for the Composite policy (worst case)</a:t>
            </a:r>
          </a:p>
        </p:txBody>
      </p:sp>
    </p:spTree>
    <p:extLst>
      <p:ext uri="{BB962C8B-B14F-4D97-AF65-F5344CB8AC3E}">
        <p14:creationId xmlns:p14="http://schemas.microsoft.com/office/powerpoint/2010/main" val="409412031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E84E5B3B-A4D9-9640-B4BB-A64BC7C56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Bound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Checking</a:t>
            </a:r>
            <a:endParaRPr kumimoji="1"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7B2375D-78A4-3A46-9C9A-D440A7CD1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836905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Bounds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Checking</a:t>
            </a:r>
            <a:endParaRPr kumimoji="1"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Tracking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bounds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information</a:t>
            </a: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Check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bounds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before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memory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accesses</a:t>
            </a:r>
          </a:p>
          <a:p>
            <a:endParaRPr kumimoji="1" lang="en-US" altLang="zh-CN" dirty="0">
              <a:latin typeface="+mn-lt"/>
              <a:ea typeface="+mn-ea"/>
              <a:cs typeface="+mn-ea"/>
              <a:sym typeface="+mn-lt"/>
            </a:endParaRPr>
          </a:p>
          <a:p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Challenges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How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record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the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bounds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information</a:t>
            </a:r>
          </a:p>
          <a:p>
            <a:pPr lvl="1"/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How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to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efficiently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check</a:t>
            </a:r>
            <a:r>
              <a:rPr kumimoji="1" lang="zh-CN" altLang="en-US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1" lang="en-US" altLang="zh-CN" dirty="0">
                <a:latin typeface="+mn-lt"/>
                <a:ea typeface="+mn-ea"/>
                <a:cs typeface="+mn-ea"/>
                <a:sym typeface="+mn-lt"/>
              </a:rPr>
              <a:t>bounds</a:t>
            </a:r>
          </a:p>
        </p:txBody>
      </p:sp>
    </p:spTree>
    <p:extLst>
      <p:ext uri="{BB962C8B-B14F-4D97-AF65-F5344CB8AC3E}">
        <p14:creationId xmlns:p14="http://schemas.microsoft.com/office/powerpoint/2010/main" val="1019318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Bounds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Checking</a:t>
            </a:r>
            <a:endParaRPr kumimoji="1"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12" y="1345332"/>
            <a:ext cx="7152375" cy="3672408"/>
          </a:xfrm>
        </p:spPr>
      </p:pic>
    </p:spTree>
    <p:extLst>
      <p:ext uri="{BB962C8B-B14F-4D97-AF65-F5344CB8AC3E}">
        <p14:creationId xmlns:p14="http://schemas.microsoft.com/office/powerpoint/2010/main" val="114881148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Address</a:t>
            </a:r>
            <a:r>
              <a:rPr lang="zh-CN" altLang="en-US" dirty="0"/>
              <a:t> </a:t>
            </a:r>
            <a:r>
              <a:rPr lang="en-US" altLang="zh-CN" dirty="0"/>
              <a:t>Sanitizer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AddressSanitizer</a:t>
            </a:r>
            <a:r>
              <a:rPr lang="en-US" altLang="zh-CN" dirty="0"/>
              <a:t>: A Fast Address Sanity Checker (USENIX</a:t>
            </a:r>
            <a:r>
              <a:rPr lang="zh-CN" altLang="en-US" dirty="0"/>
              <a:t> </a:t>
            </a:r>
            <a:r>
              <a:rPr lang="en-US" altLang="zh-CN" dirty="0"/>
              <a:t>ATC'12)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19178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Overview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Compile-time instrumentation module</a:t>
            </a:r>
          </a:p>
          <a:p>
            <a:pPr lvl="1"/>
            <a:r>
              <a:rPr lang="en-US" altLang="zh-CN" dirty="0"/>
              <a:t>LLVM, platform independent</a:t>
            </a:r>
          </a:p>
          <a:p>
            <a:pPr lvl="1"/>
            <a:r>
              <a:rPr lang="en-US" altLang="zh-CN" dirty="0"/>
              <a:t>~1 KLOC</a:t>
            </a:r>
          </a:p>
          <a:p>
            <a:r>
              <a:rPr lang="en-US" altLang="zh-CN" dirty="0"/>
              <a:t>Run-time library</a:t>
            </a:r>
          </a:p>
          <a:p>
            <a:pPr lvl="1"/>
            <a:r>
              <a:rPr lang="en-US" altLang="zh-CN" dirty="0"/>
              <a:t>Supports Linux, </a:t>
            </a:r>
            <a:r>
              <a:rPr lang="en-US" altLang="zh-CN" dirty="0" err="1"/>
              <a:t>MacOS</a:t>
            </a:r>
            <a:r>
              <a:rPr lang="en-US" altLang="zh-CN" dirty="0"/>
              <a:t>, Android</a:t>
            </a:r>
          </a:p>
          <a:p>
            <a:pPr lvl="1"/>
            <a:r>
              <a:rPr lang="en-US" altLang="zh-CN" dirty="0"/>
              <a:t>~9 KLOC</a:t>
            </a:r>
          </a:p>
          <a:p>
            <a:r>
              <a:rPr lang="en-US" altLang="zh-CN" dirty="0"/>
              <a:t>Released in May 2011</a:t>
            </a:r>
          </a:p>
          <a:p>
            <a:r>
              <a:rPr lang="en-US" altLang="zh-CN" dirty="0"/>
              <a:t>Part of LLVM since November 2011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112852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1285875" y="1408908"/>
            <a:ext cx="6572250" cy="3626115"/>
          </a:xfrm>
        </p:spPr>
        <p:txBody>
          <a:bodyPr/>
          <a:lstStyle/>
          <a:p>
            <a:r>
              <a:rPr lang="en-US" altLang="zh-CN" dirty="0"/>
              <a:t>Shadow Byte 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057" y="2132061"/>
            <a:ext cx="4539013" cy="337127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5257" y="2394841"/>
            <a:ext cx="2500687" cy="170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061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Design</a:t>
            </a:r>
            <a:endParaRPr lang="zh-CN" altLang="en-US" dirty="0"/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1600" y="1129308"/>
            <a:ext cx="2880320" cy="4041332"/>
          </a:xfrm>
          <a:prstGeom prst="rect">
            <a:avLst/>
          </a:prstGeom>
        </p:spPr>
      </p:pic>
      <p:sp>
        <p:nvSpPr>
          <p:cNvPr id="9" name="内容占位符 4"/>
          <p:cNvSpPr txBox="1">
            <a:spLocks/>
          </p:cNvSpPr>
          <p:nvPr/>
        </p:nvSpPr>
        <p:spPr>
          <a:xfrm>
            <a:off x="4502727" y="1716424"/>
            <a:ext cx="3355398" cy="3318598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333" dirty="0"/>
              <a:t>1/8 of the memory are use to save the shadow object.</a:t>
            </a:r>
            <a:endParaRPr lang="zh-CN" altLang="en-US" sz="2333" dirty="0"/>
          </a:p>
        </p:txBody>
      </p:sp>
    </p:spTree>
    <p:extLst>
      <p:ext uri="{BB962C8B-B14F-4D97-AF65-F5344CB8AC3E}">
        <p14:creationId xmlns:p14="http://schemas.microsoft.com/office/powerpoint/2010/main" val="33390803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A20779-7503-DD49-BEAB-4991CC8B5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CF43EA-9123-9646-93CF-B0B28F527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5C04D9-6D4B-4A41-844D-FFC5D4BD0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15410"/>
            <a:ext cx="8229600" cy="436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3103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Instrumentation: 8 bytes access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*a = ... 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char *shadow = (a&gt;&gt;3)+Offset; </a:t>
            </a:r>
          </a:p>
          <a:p>
            <a:pPr marL="0" indent="0">
              <a:buNone/>
            </a:pPr>
            <a:r>
              <a:rPr lang="en-US" altLang="zh-CN" dirty="0"/>
              <a:t>if (</a:t>
            </a:r>
            <a:r>
              <a:rPr lang="en-US" altLang="zh-CN" b="1" dirty="0"/>
              <a:t>*shadow</a:t>
            </a:r>
            <a:r>
              <a:rPr lang="en-US" altLang="zh-CN" dirty="0"/>
              <a:t>) </a:t>
            </a:r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ReportError</a:t>
            </a:r>
            <a:r>
              <a:rPr lang="en-US" altLang="zh-CN" dirty="0"/>
              <a:t>(a); </a:t>
            </a:r>
          </a:p>
          <a:p>
            <a:pPr marL="0" indent="0">
              <a:buNone/>
            </a:pPr>
            <a:r>
              <a:rPr lang="en-US" altLang="zh-CN" dirty="0"/>
              <a:t>*a = ...</a:t>
            </a:r>
            <a:endParaRPr kumimoji="1" lang="zh-CN" altLang="en-US" dirty="0"/>
          </a:p>
        </p:txBody>
      </p:sp>
      <p:cxnSp>
        <p:nvCxnSpPr>
          <p:cNvPr id="5" name="直线连接符 4"/>
          <p:cNvCxnSpPr/>
          <p:nvPr/>
        </p:nvCxnSpPr>
        <p:spPr>
          <a:xfrm>
            <a:off x="323528" y="2065412"/>
            <a:ext cx="82089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下箭头 5"/>
          <p:cNvSpPr/>
          <p:nvPr/>
        </p:nvSpPr>
        <p:spPr>
          <a:xfrm>
            <a:off x="755576" y="1849388"/>
            <a:ext cx="21602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3215991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Instrumentation: N bytes access(N=1,2,4)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*a = ... 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char *shadow = (a&gt;&gt;3)+Offset; </a:t>
            </a:r>
          </a:p>
          <a:p>
            <a:pPr marL="0" indent="0">
              <a:buNone/>
            </a:pPr>
            <a:r>
              <a:rPr lang="en-US" altLang="zh-CN" dirty="0"/>
              <a:t>if (</a:t>
            </a:r>
            <a:r>
              <a:rPr lang="en-US" altLang="zh-CN" b="1" dirty="0"/>
              <a:t>*shadow</a:t>
            </a:r>
            <a:r>
              <a:rPr lang="zh-CN" altLang="en-US" b="1" dirty="0"/>
              <a:t>  </a:t>
            </a:r>
            <a:r>
              <a:rPr lang="en-US" altLang="zh-CN" b="1" dirty="0"/>
              <a:t>&amp;&amp;</a:t>
            </a:r>
            <a:r>
              <a:rPr lang="zh-CN" altLang="en-US" b="1" dirty="0"/>
              <a:t> </a:t>
            </a:r>
            <a:r>
              <a:rPr lang="mr-IN" altLang="zh-CN" b="1" dirty="0"/>
              <a:t>*</a:t>
            </a:r>
            <a:r>
              <a:rPr lang="mr-IN" altLang="zh-CN" b="1" dirty="0" err="1"/>
              <a:t>shadow</a:t>
            </a:r>
            <a:r>
              <a:rPr lang="mr-IN" altLang="zh-CN" b="1" dirty="0"/>
              <a:t> &lt;= ((a&amp;7)+N-1)</a:t>
            </a:r>
            <a:r>
              <a:rPr lang="en-US" altLang="zh-CN" dirty="0"/>
              <a:t>) </a:t>
            </a:r>
          </a:p>
          <a:p>
            <a:pPr marL="0" indent="0">
              <a:buNone/>
            </a:pPr>
            <a:r>
              <a:rPr lang="en-US" altLang="zh-CN" dirty="0"/>
              <a:t>	</a:t>
            </a:r>
            <a:r>
              <a:rPr lang="en-US" altLang="zh-CN" dirty="0" err="1"/>
              <a:t>ReportError</a:t>
            </a:r>
            <a:r>
              <a:rPr lang="en-US" altLang="zh-CN" dirty="0"/>
              <a:t>(a); </a:t>
            </a:r>
          </a:p>
          <a:p>
            <a:pPr marL="0" indent="0">
              <a:buNone/>
            </a:pPr>
            <a:r>
              <a:rPr lang="en-US" altLang="zh-CN" dirty="0"/>
              <a:t>*a = ...</a:t>
            </a:r>
            <a:endParaRPr kumimoji="1" lang="zh-CN" altLang="en-US" dirty="0"/>
          </a:p>
        </p:txBody>
      </p:sp>
      <p:cxnSp>
        <p:nvCxnSpPr>
          <p:cNvPr id="5" name="直线连接符 4"/>
          <p:cNvCxnSpPr/>
          <p:nvPr/>
        </p:nvCxnSpPr>
        <p:spPr>
          <a:xfrm>
            <a:off x="323528" y="2065412"/>
            <a:ext cx="8208912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下箭头 5"/>
          <p:cNvSpPr/>
          <p:nvPr/>
        </p:nvSpPr>
        <p:spPr>
          <a:xfrm>
            <a:off x="755576" y="1849388"/>
            <a:ext cx="216024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79367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Evaluation</a:t>
            </a:r>
            <a:endParaRPr kumimoji="1"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35" y="1752937"/>
            <a:ext cx="7239865" cy="3771900"/>
          </a:xfrm>
        </p:spPr>
      </p:pic>
      <p:sp>
        <p:nvSpPr>
          <p:cNvPr id="6" name="内容占位符 2"/>
          <p:cNvSpPr txBox="1">
            <a:spLocks/>
          </p:cNvSpPr>
          <p:nvPr/>
        </p:nvSpPr>
        <p:spPr>
          <a:xfrm>
            <a:off x="457200" y="1201316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dirty="0"/>
              <a:t>1.73x slowdown (</a:t>
            </a:r>
            <a:r>
              <a:rPr lang="en-US" altLang="zh-CN" sz="2400" dirty="0">
                <a:solidFill>
                  <a:srgbClr val="FF0000"/>
                </a:solidFill>
              </a:rPr>
              <a:t>reads &amp; writes</a:t>
            </a:r>
            <a:r>
              <a:rPr lang="en-US" altLang="zh-CN" sz="2400" dirty="0"/>
              <a:t>) 1.26x slowdown (</a:t>
            </a:r>
            <a:r>
              <a:rPr lang="en-US" altLang="zh-CN" sz="2400" dirty="0">
                <a:solidFill>
                  <a:schemeClr val="tx2"/>
                </a:solidFill>
              </a:rPr>
              <a:t>writes only</a:t>
            </a:r>
            <a:r>
              <a:rPr lang="en-US" altLang="zh-CN" sz="2400" dirty="0"/>
              <a:t>)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76882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ieiqofh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4807</TotalTime>
  <Words>3738</Words>
  <Application>Microsoft Macintosh PowerPoint</Application>
  <PresentationFormat>全屏显示(16:10)</PresentationFormat>
  <Paragraphs>681</Paragraphs>
  <Slides>92</Slides>
  <Notes>19</Notes>
  <HiddenSlides>2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92</vt:i4>
      </vt:variant>
    </vt:vector>
  </HeadingPairs>
  <TitlesOfParts>
    <vt:vector size="106" baseType="lpstr">
      <vt:lpstr>DengXian</vt:lpstr>
      <vt:lpstr>DengXian</vt:lpstr>
      <vt:lpstr>Microsoft YaHei</vt:lpstr>
      <vt:lpstr>Microsoft YaHei Light</vt:lpstr>
      <vt:lpstr>Arial</vt:lpstr>
      <vt:lpstr>Arial Black</vt:lpstr>
      <vt:lpstr>Arial Narrow</vt:lpstr>
      <vt:lpstr>Calibri</vt:lpstr>
      <vt:lpstr>Cambria Math</vt:lpstr>
      <vt:lpstr>Consolas</vt:lpstr>
      <vt:lpstr>Tahoma</vt:lpstr>
      <vt:lpstr>Wingdings</vt:lpstr>
      <vt:lpstr>Office 主题​​</vt:lpstr>
      <vt:lpstr>1_Office 主题​​</vt:lpstr>
      <vt:lpstr>Security: Attack and Defense</vt:lpstr>
      <vt:lpstr>Control-Flow Attack</vt:lpstr>
      <vt:lpstr>Review: ROP Attacks</vt:lpstr>
      <vt:lpstr>Code Execution – The ROP Way</vt:lpstr>
      <vt:lpstr>Code Execution – ROP Way</vt:lpstr>
      <vt:lpstr>Defense</vt:lpstr>
      <vt:lpstr>ASLR</vt:lpstr>
      <vt:lpstr>Canary</vt:lpstr>
      <vt:lpstr>CFI: Control Flow Integrity</vt:lpstr>
      <vt:lpstr>CFI: Control-Flow Integrity</vt:lpstr>
      <vt:lpstr>CFI Idea</vt:lpstr>
      <vt:lpstr>CFI: Binary Instrumentation</vt:lpstr>
      <vt:lpstr>CFG Example</vt:lpstr>
      <vt:lpstr>CFI: Control Flow Enforcement</vt:lpstr>
      <vt:lpstr>CFI: Example of Instrumentation</vt:lpstr>
      <vt:lpstr>CFI: Example of Instrumentation</vt:lpstr>
      <vt:lpstr>CFI: Preventing Circumvention</vt:lpstr>
      <vt:lpstr>Improving CFI Precision</vt:lpstr>
      <vt:lpstr>Improving CFI Precision</vt:lpstr>
      <vt:lpstr>CFI: Security Guarantees</vt:lpstr>
      <vt:lpstr>Possible Execution of Memory</vt:lpstr>
      <vt:lpstr>TaintCheck</vt:lpstr>
      <vt:lpstr>TaintCheck: Basic Ideas</vt:lpstr>
      <vt:lpstr>Add Taint Checking code</vt:lpstr>
      <vt:lpstr>TaintCheck Detection Modules</vt:lpstr>
      <vt:lpstr>TaintSeed</vt:lpstr>
      <vt:lpstr>TaintTracker</vt:lpstr>
      <vt:lpstr>TaintCheck Detection Modules</vt:lpstr>
      <vt:lpstr>When does TaintCheck Give a False Positive?</vt:lpstr>
      <vt:lpstr>Performance Evaluation – CPU Bound Process</vt:lpstr>
      <vt:lpstr>Performance Overhead of Apache</vt:lpstr>
      <vt:lpstr>TaintDroid</vt:lpstr>
      <vt:lpstr>Android Background Information</vt:lpstr>
      <vt:lpstr>Motivation</vt:lpstr>
      <vt:lpstr>Motivation</vt:lpstr>
      <vt:lpstr>Taint Sources &amp; Sink</vt:lpstr>
      <vt:lpstr>TaintDroid Architecture</vt:lpstr>
      <vt:lpstr>TaintDroid Architecture </vt:lpstr>
      <vt:lpstr>Four Types of Tainting</vt:lpstr>
      <vt:lpstr>Heap to Stack</vt:lpstr>
      <vt:lpstr>Heap to Stack</vt:lpstr>
      <vt:lpstr>TaintDroid Design</vt:lpstr>
      <vt:lpstr>TaintDroid Design</vt:lpstr>
      <vt:lpstr>Taint Propagation</vt:lpstr>
      <vt:lpstr>TaintDroid Design</vt:lpstr>
      <vt:lpstr>TaintDroid Design</vt:lpstr>
      <vt:lpstr>TaintDroid Design</vt:lpstr>
      <vt:lpstr>TaintDroid Design: Sources</vt:lpstr>
      <vt:lpstr>TaintDroid Design: Sources</vt:lpstr>
      <vt:lpstr>TaintDroid Design: Sources</vt:lpstr>
      <vt:lpstr>TaintDroid Design: Sink</vt:lpstr>
      <vt:lpstr>Contributions</vt:lpstr>
      <vt:lpstr>Experimental Results</vt:lpstr>
      <vt:lpstr>Experimental Results</vt:lpstr>
      <vt:lpstr>Weaknesses</vt:lpstr>
      <vt:lpstr>Evading Tainting</vt:lpstr>
      <vt:lpstr>Evading Tainting</vt:lpstr>
      <vt:lpstr>Weaknesses</vt:lpstr>
      <vt:lpstr>Improvement</vt:lpstr>
      <vt:lpstr>Taxi</vt:lpstr>
      <vt:lpstr>Goals</vt:lpstr>
      <vt:lpstr>Tagged Memory of Taxi</vt:lpstr>
      <vt:lpstr>Tag Propagation</vt:lpstr>
      <vt:lpstr>Tag Propagation</vt:lpstr>
      <vt:lpstr>TAXI</vt:lpstr>
      <vt:lpstr>TAXI</vt:lpstr>
      <vt:lpstr>Replay Attack</vt:lpstr>
      <vt:lpstr>Replay Attack</vt:lpstr>
      <vt:lpstr>Linearity</vt:lpstr>
      <vt:lpstr>Linearity</vt:lpstr>
      <vt:lpstr>PUMP</vt:lpstr>
      <vt:lpstr>Goals</vt:lpstr>
      <vt:lpstr>Overview of PUMP</vt:lpstr>
      <vt:lpstr>Metadata Tag</vt:lpstr>
      <vt:lpstr>PUMP Rule</vt:lpstr>
      <vt:lpstr>PUMP Rule - CFI</vt:lpstr>
      <vt:lpstr>Rule Cache</vt:lpstr>
      <vt:lpstr>Miss Handler</vt:lpstr>
      <vt:lpstr>Miss Handler</vt:lpstr>
      <vt:lpstr>Pipeline Integration</vt:lpstr>
      <vt:lpstr>Design Problem</vt:lpstr>
      <vt:lpstr>Bound Checking</vt:lpstr>
      <vt:lpstr>Bounds Checking</vt:lpstr>
      <vt:lpstr>Bounds Checking</vt:lpstr>
      <vt:lpstr>Address Sanitizer</vt:lpstr>
      <vt:lpstr>Overview</vt:lpstr>
      <vt:lpstr>Design</vt:lpstr>
      <vt:lpstr>Design</vt:lpstr>
      <vt:lpstr>PowerPoint 演示文稿</vt:lpstr>
      <vt:lpstr>Instrumentation: 8 bytes access</vt:lpstr>
      <vt:lpstr>Instrumentation: N bytes access(N=1,2,4)</vt:lpstr>
      <vt:lpstr>Performance 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云计算平台的安全与高可用</dc:title>
  <dc:creator>Xia Yubin</dc:creator>
  <cp:lastModifiedBy>Yubin Xia</cp:lastModifiedBy>
  <cp:revision>161</cp:revision>
  <cp:lastPrinted>2016-06-13T07:55:34Z</cp:lastPrinted>
  <dcterms:created xsi:type="dcterms:W3CDTF">2017-05-20T06:53:59Z</dcterms:created>
  <dcterms:modified xsi:type="dcterms:W3CDTF">2020-12-08T09:50:56Z</dcterms:modified>
</cp:coreProperties>
</file>